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3"/>
  </p:notesMasterIdLst>
  <p:sldIdLst>
    <p:sldId id="256" r:id="rId2"/>
    <p:sldId id="352" r:id="rId3"/>
    <p:sldId id="429" r:id="rId4"/>
    <p:sldId id="426" r:id="rId5"/>
    <p:sldId id="430" r:id="rId6"/>
    <p:sldId id="428" r:id="rId7"/>
    <p:sldId id="427" r:id="rId8"/>
    <p:sldId id="445" r:id="rId9"/>
    <p:sldId id="417" r:id="rId10"/>
    <p:sldId id="418" r:id="rId11"/>
    <p:sldId id="419" r:id="rId12"/>
    <p:sldId id="433" r:id="rId13"/>
    <p:sldId id="434" r:id="rId14"/>
    <p:sldId id="420" r:id="rId15"/>
    <p:sldId id="421" r:id="rId16"/>
    <p:sldId id="435" r:id="rId17"/>
    <p:sldId id="431" r:id="rId18"/>
    <p:sldId id="432" r:id="rId19"/>
    <p:sldId id="440" r:id="rId20"/>
    <p:sldId id="422" r:id="rId21"/>
    <p:sldId id="423" r:id="rId22"/>
    <p:sldId id="424" r:id="rId23"/>
    <p:sldId id="425" r:id="rId24"/>
    <p:sldId id="439" r:id="rId25"/>
    <p:sldId id="371" r:id="rId26"/>
    <p:sldId id="372" r:id="rId27"/>
    <p:sldId id="437" r:id="rId28"/>
    <p:sldId id="366" r:id="rId29"/>
    <p:sldId id="369" r:id="rId30"/>
    <p:sldId id="330" r:id="rId31"/>
    <p:sldId id="438" r:id="rId32"/>
    <p:sldId id="321" r:id="rId33"/>
    <p:sldId id="323" r:id="rId34"/>
    <p:sldId id="379" r:id="rId35"/>
    <p:sldId id="380" r:id="rId36"/>
    <p:sldId id="314" r:id="rId37"/>
    <p:sldId id="443" r:id="rId38"/>
    <p:sldId id="442" r:id="rId39"/>
    <p:sldId id="444" r:id="rId40"/>
    <p:sldId id="280" r:id="rId41"/>
    <p:sldId id="397" r:id="rId42"/>
  </p:sldIdLst>
  <p:sldSz cx="9144000" cy="6858000" type="screen4x3"/>
  <p:notesSz cx="6858000" cy="9144000"/>
  <p:defaultTextStyle>
    <a:defPPr>
      <a:defRPr lang="en-US"/>
    </a:defPPr>
    <a:lvl1pPr marL="0" algn="l" defTabSz="91421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06" algn="l" defTabSz="91421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12" algn="l" defTabSz="91421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20" algn="l" defTabSz="91421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26" algn="l" defTabSz="91421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32" algn="l" defTabSz="91421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640" algn="l" defTabSz="91421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44" algn="l" defTabSz="91421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852" algn="l" defTabSz="91421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99FFCC"/>
    <a:srgbClr val="66FFCC"/>
    <a:srgbClr val="80808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26" autoAdjust="0"/>
    <p:restoredTop sz="94660"/>
  </p:normalViewPr>
  <p:slideViewPr>
    <p:cSldViewPr showGuides="1">
      <p:cViewPr varScale="1">
        <p:scale>
          <a:sx n="64" d="100"/>
          <a:sy n="64" d="100"/>
        </p:scale>
        <p:origin x="-144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381A6C-4E26-4F18-98DF-6286AD4D9FCE}" type="datetimeFigureOut">
              <a:rPr lang="en-GB" smtClean="0"/>
              <a:t>20/03/2014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19ADC8-1FAE-4135-8DED-323B6042F0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376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06" algn="l" defTabSz="91421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12" algn="l" defTabSz="91421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20" algn="l" defTabSz="91421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26" algn="l" defTabSz="91421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532" algn="l" defTabSz="91421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640" algn="l" defTabSz="91421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44" algn="l" defTabSz="91421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852" algn="l" defTabSz="91421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2426" y="2895601"/>
            <a:ext cx="4572000" cy="13687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4743451"/>
            <a:ext cx="9144000" cy="2114550"/>
          </a:xfrm>
          <a:prstGeom prst="rect">
            <a:avLst/>
          </a:prstGeom>
          <a:solidFill>
            <a:schemeClr val="bg1">
              <a:lumMod val="75000"/>
              <a:lumOff val="25000"/>
              <a:alpha val="50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11" rIns="91421" bIns="45711"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4714875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>
          <a:xfrm>
            <a:off x="2528127" y="6543677"/>
            <a:ext cx="4086225" cy="2476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smtClean="0"/>
              <a:t>Imperial College London</a:t>
            </a:r>
            <a:endParaRPr lang="en-GB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52426" y="457204"/>
            <a:ext cx="7680960" cy="2438399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kumimoji="0" lang="en-US" sz="6000" b="1" i="0" u="none" strike="noStrike" kern="1200" cap="none" spc="0" normalizeH="0" baseline="0" noProof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11" rIns="91421" bIns="45711" rtlCol="0" anchor="ctr"/>
          <a:lstStyle/>
          <a:p>
            <a:pPr algn="ctr"/>
            <a:endParaRPr lang="en-US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768096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‹#›</a:t>
            </a:fld>
            <a:endParaRPr lang="en-GB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>
          <a:xfrm>
            <a:off x="2528888" y="6525344"/>
            <a:ext cx="4086225" cy="2476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smtClean="0"/>
              <a:t>Imperial College London</a:t>
            </a:r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11" rIns="91421" bIns="45711" rtlCol="0" anchor="ctr"/>
          <a:lstStyle/>
          <a:p>
            <a:pPr algn="ctr"/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52426" y="4003302"/>
            <a:ext cx="4572000" cy="11782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‹#›</a:t>
            </a:fld>
            <a:endParaRPr lang="en-GB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>
          <a:xfrm>
            <a:off x="2527313" y="6525344"/>
            <a:ext cx="4086225" cy="2476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smtClean="0"/>
              <a:t>Imperial College London</a:t>
            </a:r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9144000" cy="1828800"/>
          </a:xfrm>
          <a:prstGeom prst="rect">
            <a:avLst/>
          </a:prstGeom>
          <a:solidFill>
            <a:schemeClr val="bg1">
              <a:lumMod val="75000"/>
              <a:lumOff val="25000"/>
              <a:alpha val="50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11" rIns="91421" bIns="45711"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-4439" y="182880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54366" y="1990078"/>
            <a:ext cx="8439912" cy="1984248"/>
          </a:xfrm>
        </p:spPr>
        <p:txBody>
          <a:bodyPr>
            <a:noAutofit/>
          </a:bodyPr>
          <a:lstStyle>
            <a:lvl1pPr>
              <a:defRPr kumimoji="0" lang="en-US" sz="6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pPr marL="0" marR="0" lvl="0" indent="0" algn="l" defTabSz="914212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11" rIns="91421" bIns="45711" rtlCol="0" anchor="ctr"/>
          <a:lstStyle/>
          <a:p>
            <a:pPr algn="ctr"/>
            <a:endParaRPr lang="en-US"/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901184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‹#›</a:t>
            </a:fld>
            <a:endParaRPr lang="en-GB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7"/>
          </p:nvPr>
        </p:nvSpPr>
        <p:spPr>
          <a:xfrm>
            <a:off x="2528127" y="6543677"/>
            <a:ext cx="4086225" cy="2476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smtClean="0"/>
              <a:t>Imperial College London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11" rIns="91421" bIns="45711" rtlCol="0" anchor="ctr"/>
          <a:lstStyle/>
          <a:p>
            <a:pPr algn="ctr"/>
            <a:endParaRPr lang="en-US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1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106" indent="0">
              <a:buNone/>
              <a:defRPr sz="1200"/>
            </a:lvl2pPr>
            <a:lvl3pPr marL="914212" indent="0">
              <a:buNone/>
              <a:defRPr sz="1000"/>
            </a:lvl3pPr>
            <a:lvl4pPr marL="1371320" indent="0">
              <a:buNone/>
              <a:defRPr sz="900"/>
            </a:lvl4pPr>
            <a:lvl5pPr marL="1828426" indent="0">
              <a:buNone/>
              <a:defRPr sz="900"/>
            </a:lvl5pPr>
            <a:lvl6pPr marL="2285532" indent="0">
              <a:buNone/>
              <a:defRPr sz="900"/>
            </a:lvl6pPr>
            <a:lvl7pPr marL="2742640" indent="0">
              <a:buNone/>
              <a:defRPr sz="900"/>
            </a:lvl7pPr>
            <a:lvl8pPr marL="3199744" indent="0">
              <a:buNone/>
              <a:defRPr sz="900"/>
            </a:lvl8pPr>
            <a:lvl9pPr marL="365685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5"/>
          </p:nvPr>
        </p:nvSpPr>
        <p:spPr>
          <a:xfrm>
            <a:off x="4900613" y="1463041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106" indent="0">
              <a:buNone/>
              <a:defRPr sz="1200"/>
            </a:lvl2pPr>
            <a:lvl3pPr marL="914212" indent="0">
              <a:buNone/>
              <a:defRPr sz="1000"/>
            </a:lvl3pPr>
            <a:lvl4pPr marL="1371320" indent="0">
              <a:buNone/>
              <a:defRPr sz="900"/>
            </a:lvl4pPr>
            <a:lvl5pPr marL="1828426" indent="0">
              <a:buNone/>
              <a:defRPr sz="900"/>
            </a:lvl5pPr>
            <a:lvl6pPr marL="2285532" indent="0">
              <a:buNone/>
              <a:defRPr sz="900"/>
            </a:lvl6pPr>
            <a:lvl7pPr marL="2742640" indent="0">
              <a:buNone/>
              <a:defRPr sz="900"/>
            </a:lvl7pPr>
            <a:lvl8pPr marL="3199744" indent="0">
              <a:buNone/>
              <a:defRPr sz="900"/>
            </a:lvl8pPr>
            <a:lvl9pPr marL="365685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Content Placeholder 11"/>
          <p:cNvSpPr>
            <a:spLocks noGrp="1"/>
          </p:cNvSpPr>
          <p:nvPr>
            <p:ph sz="quarter" idx="14"/>
          </p:nvPr>
        </p:nvSpPr>
        <p:spPr>
          <a:xfrm>
            <a:off x="4900613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‹#›</a:t>
            </a:fld>
            <a:endParaRPr lang="en-GB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11" rIns="91421" bIns="45711" rtlCol="0" anchor="ctr"/>
          <a:lstStyle/>
          <a:p>
            <a:pPr algn="ctr"/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‹#›</a:t>
            </a:fld>
            <a:endParaRPr lang="en-GB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11" rIns="91421" bIns="45711"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11" rIns="91421" bIns="45711"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bg1">
              <a:lumMod val="75000"/>
              <a:lumOff val="25000"/>
              <a:alpha val="50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11" rIns="91421" bIns="45711"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30" y="1463040"/>
            <a:ext cx="3381375" cy="3967162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 b="0" i="1" spc="0" baseline="0">
                <a:solidFill>
                  <a:schemeClr val="tx2"/>
                </a:solidFill>
                <a:latin typeface="+mn-lt"/>
              </a:defRPr>
            </a:lvl1pPr>
            <a:lvl2pPr marL="457106" indent="0">
              <a:buNone/>
              <a:defRPr sz="1200"/>
            </a:lvl2pPr>
            <a:lvl3pPr marL="914212" indent="0">
              <a:buNone/>
              <a:defRPr sz="1000"/>
            </a:lvl3pPr>
            <a:lvl4pPr marL="1371320" indent="0">
              <a:buNone/>
              <a:defRPr sz="900"/>
            </a:lvl4pPr>
            <a:lvl5pPr marL="1828426" indent="0">
              <a:buNone/>
              <a:defRPr sz="900"/>
            </a:lvl5pPr>
            <a:lvl6pPr marL="2285532" indent="0">
              <a:buNone/>
              <a:defRPr sz="900"/>
            </a:lvl6pPr>
            <a:lvl7pPr marL="2742640" indent="0">
              <a:buNone/>
              <a:defRPr sz="900"/>
            </a:lvl7pPr>
            <a:lvl8pPr marL="3199744" indent="0">
              <a:buNone/>
              <a:defRPr sz="900"/>
            </a:lvl8pPr>
            <a:lvl9pPr marL="365685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105276" y="1463040"/>
            <a:ext cx="4681538" cy="396849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11" rIns="91421" bIns="45711"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29224" y="0"/>
            <a:ext cx="3914775" cy="5657850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106" indent="0">
              <a:buNone/>
              <a:defRPr sz="2800"/>
            </a:lvl2pPr>
            <a:lvl3pPr marL="914212" indent="0">
              <a:buNone/>
              <a:defRPr sz="2400"/>
            </a:lvl3pPr>
            <a:lvl4pPr marL="1371320" indent="0">
              <a:buNone/>
              <a:defRPr sz="2000"/>
            </a:lvl4pPr>
            <a:lvl5pPr marL="1828426" indent="0">
              <a:buNone/>
              <a:defRPr sz="2000"/>
            </a:lvl5pPr>
            <a:lvl6pPr marL="2285532" indent="0">
              <a:buNone/>
              <a:defRPr sz="2000"/>
            </a:lvl6pPr>
            <a:lvl7pPr marL="2742640" indent="0">
              <a:buNone/>
              <a:defRPr sz="2000"/>
            </a:lvl7pPr>
            <a:lvl8pPr marL="3199744" indent="0">
              <a:buNone/>
              <a:defRPr sz="2000"/>
            </a:lvl8pPr>
            <a:lvl9pPr marL="3656852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352426" y="1600199"/>
            <a:ext cx="4572000" cy="359323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600" i="1">
                <a:solidFill>
                  <a:schemeClr val="tx1"/>
                </a:solidFill>
              </a:defRPr>
            </a:lvl1pPr>
            <a:lvl2pPr marL="171415" indent="1588">
              <a:buNone/>
              <a:defRPr>
                <a:solidFill>
                  <a:schemeClr val="bg2"/>
                </a:solidFill>
              </a:defRPr>
            </a:lvl2pPr>
            <a:lvl3pPr marL="344417" indent="6350">
              <a:buNone/>
              <a:defRPr>
                <a:solidFill>
                  <a:schemeClr val="bg2"/>
                </a:solidFill>
              </a:defRPr>
            </a:lvl3pPr>
            <a:lvl4pPr marL="515834" indent="3174">
              <a:buNone/>
              <a:defRPr>
                <a:solidFill>
                  <a:schemeClr val="bg2"/>
                </a:solidFill>
              </a:defRPr>
            </a:lvl4pPr>
            <a:lvl5pPr marL="688833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bg1">
              <a:lumMod val="75000"/>
              <a:lumOff val="25000"/>
              <a:alpha val="50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11" rIns="91421" bIns="45711"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352425" y="275208"/>
            <a:ext cx="4572000" cy="1324992"/>
          </a:xfrm>
          <a:prstGeom prst="rect">
            <a:avLst/>
          </a:prstGeom>
        </p:spPr>
        <p:txBody>
          <a:bodyPr vert="horz" lIns="91421" tIns="45711" rIns="91421" bIns="45711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‹#›</a:t>
            </a:fld>
            <a:endParaRPr lang="en-GB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11" rIns="91421" bIns="45711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11" rIns="91421" bIns="45711"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1066800"/>
          </a:xfrm>
          <a:prstGeom prst="rect">
            <a:avLst/>
          </a:prstGeom>
        </p:spPr>
        <p:txBody>
          <a:bodyPr vert="horz" lIns="91421" tIns="45711" rIns="91421" bIns="45711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426" y="1463040"/>
            <a:ext cx="7680960" cy="4343400"/>
          </a:xfrm>
          <a:prstGeom prst="rect">
            <a:avLst/>
          </a:prstGeom>
        </p:spPr>
        <p:txBody>
          <a:bodyPr vert="horz" lIns="91421" tIns="45711" rIns="91421" bIns="4571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426" y="6543677"/>
            <a:ext cx="1466850" cy="247650"/>
          </a:xfrm>
          <a:prstGeom prst="rect">
            <a:avLst/>
          </a:prstGeom>
        </p:spPr>
        <p:txBody>
          <a:bodyPr vert="horz" lIns="91421" tIns="45711" rIns="91421" bIns="45711" rtlCol="0" anchor="ctr">
            <a:normAutofit/>
          </a:bodyPr>
          <a:lstStyle>
            <a:lvl1pPr algn="l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8888" y="6525344"/>
            <a:ext cx="4086225" cy="247650"/>
          </a:xfrm>
          <a:prstGeom prst="rect">
            <a:avLst/>
          </a:prstGeom>
        </p:spPr>
        <p:txBody>
          <a:bodyPr vert="horz" lIns="91421" tIns="45711" rIns="91421" bIns="45711" rtlCol="0" anchor="ctr">
            <a:normAutofit/>
          </a:bodyPr>
          <a:lstStyle>
            <a:lvl1pPr algn="ctr">
              <a:defRPr sz="1000" b="1" i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r>
              <a:rPr lang="en-GB" smtClean="0"/>
              <a:t>Imperial College London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6700" y="6543677"/>
            <a:ext cx="876300" cy="247650"/>
          </a:xfrm>
          <a:prstGeom prst="rect">
            <a:avLst/>
          </a:prstGeom>
        </p:spPr>
        <p:txBody>
          <a:bodyPr vert="horz" lIns="91421" tIns="45711" rIns="91421" bIns="45711" rtlCol="0" anchor="ctr">
            <a:normAutofit/>
          </a:bodyPr>
          <a:lstStyle>
            <a:lvl1pPr algn="r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035F0723-42B8-4CAA-8A7D-A426CFC272D6}" type="slidenum">
              <a:rPr lang="en-GB" smtClean="0"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/>
  <p:txStyles>
    <p:titleStyle>
      <a:lvl1pPr algn="l" defTabSz="914212" rtl="0" eaLnBrk="1" latinLnBrk="0" hangingPunct="1">
        <a:spcBef>
          <a:spcPts val="400"/>
        </a:spcBef>
        <a:buNone/>
        <a:defRPr sz="4000" b="0" kern="1200" cap="none" spc="0" baseline="0">
          <a:solidFill>
            <a:schemeClr val="tx1"/>
          </a:solidFill>
          <a:latin typeface="+mj-lt"/>
          <a:ea typeface="+mj-ea"/>
          <a:cs typeface="Tunga" pitchFamily="2"/>
        </a:defRPr>
      </a:lvl1pPr>
    </p:titleStyle>
    <p:bodyStyle>
      <a:lvl1pPr marL="0" indent="0" algn="l" defTabSz="914212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Arial" pitchFamily="34" charset="0"/>
        <a:buNone/>
        <a:defRPr sz="18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171415" indent="-171415" algn="l" defTabSz="914212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2pPr>
      <a:lvl3pPr marL="344417" indent="-165065" algn="l" defTabSz="914212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517420" indent="-169828" algn="l" defTabSz="914212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4pPr>
      <a:lvl5pPr marL="688833" indent="-173002" algn="l" defTabSz="914212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868501" indent="-173700" algn="l" defTabSz="914212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069630" indent="-173700" algn="l" defTabSz="914212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328" indent="-173700" algn="l" defTabSz="914212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407888" indent="-173700" algn="l" defTabSz="914212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6" algn="l" defTabSz="9142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2" algn="l" defTabSz="9142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0" algn="l" defTabSz="9142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6" algn="l" defTabSz="9142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2" algn="l" defTabSz="9142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0" algn="l" defTabSz="9142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44" algn="l" defTabSz="9142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2" algn="l" defTabSz="9142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0000"/>
                    </a14:imgEffect>
                  </a14:imgLayer>
                </a14:imgProps>
              </a:ext>
            </a:extLst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426" y="1134621"/>
            <a:ext cx="8252022" cy="2438399"/>
          </a:xfrm>
        </p:spPr>
        <p:txBody>
          <a:bodyPr>
            <a:normAutofit/>
          </a:bodyPr>
          <a:lstStyle/>
          <a:p>
            <a:r>
              <a:rPr lang="en-GB" dirty="0" smtClean="0"/>
              <a:t>CMS Calorimeter </a:t>
            </a:r>
            <a:r>
              <a:rPr lang="en-GB" dirty="0"/>
              <a:t>Trigger </a:t>
            </a:r>
            <a:r>
              <a:rPr lang="en-GB" dirty="0" smtClean="0"/>
              <a:t>Upgrades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3789040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/>
              <a:t>Andrew </a:t>
            </a:r>
            <a:r>
              <a:rPr lang="en-GB" i="1" dirty="0"/>
              <a:t>Rose – Imperial </a:t>
            </a:r>
            <a:r>
              <a:rPr lang="en-GB" i="1" dirty="0" smtClean="0"/>
              <a:t>College, London</a:t>
            </a:r>
          </a:p>
          <a:p>
            <a:pPr defTabSz="1404938"/>
            <a:r>
              <a:rPr lang="en-GB" i="1" dirty="0" smtClean="0"/>
              <a:t>	on behalf of the CMS Level-1 trigger collaboration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561563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So many triggers, so little </a:t>
            </a:r>
            <a:r>
              <a:rPr lang="en-GB" dirty="0" smtClean="0"/>
              <a:t>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Hardware for upgrades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Time-multiplexed triggering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Status of the TMT concept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Firmware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Conclusions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Overview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9390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54366" y="2380856"/>
            <a:ext cx="6521890" cy="1984248"/>
          </a:xfrm>
        </p:spPr>
        <p:txBody>
          <a:bodyPr/>
          <a:lstStyle/>
          <a:p>
            <a:r>
              <a:rPr lang="en-GB" dirty="0" smtClean="0"/>
              <a:t>So many triggers, so little time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5176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Content Placeholder 56"/>
          <p:cNvSpPr>
            <a:spLocks noGrp="1"/>
          </p:cNvSpPr>
          <p:nvPr>
            <p:ph sz="quarter" idx="13"/>
          </p:nvPr>
        </p:nvSpPr>
        <p:spPr>
          <a:xfrm>
            <a:off x="4036219" y="1628800"/>
            <a:ext cx="4982766" cy="4631680"/>
          </a:xfrm>
        </p:spPr>
        <p:txBody>
          <a:bodyPr>
            <a:noAutofit/>
          </a:bodyPr>
          <a:lstStyle/>
          <a:p>
            <a:pPr>
              <a:buSzPct val="125000"/>
            </a:pPr>
            <a:r>
              <a:rPr lang="en-US" sz="2000" dirty="0">
                <a:ea typeface="MS PGothic" pitchFamily="34" charset="-128"/>
              </a:rPr>
              <a:t>Mitigate risk by building upgrade in </a:t>
            </a:r>
            <a:r>
              <a:rPr lang="en-US" sz="2000" dirty="0" smtClean="0">
                <a:ea typeface="MS PGothic" pitchFamily="34" charset="-128"/>
              </a:rPr>
              <a:t>parallel:</a:t>
            </a:r>
          </a:p>
          <a:p>
            <a:pPr marL="321440" indent="-321440">
              <a:buSzPct val="125000"/>
              <a:buFont typeface="Arial" pitchFamily="34" charset="0"/>
              <a:buChar char="•"/>
            </a:pPr>
            <a:r>
              <a:rPr lang="en-US" sz="2000" dirty="0">
                <a:solidFill>
                  <a:srgbClr val="00FF00"/>
                </a:solidFill>
                <a:ea typeface="MS PGothic" pitchFamily="34" charset="-128"/>
              </a:rPr>
              <a:t>Current system, albeit modified, remains operational in </a:t>
            </a:r>
            <a:r>
              <a:rPr lang="en-US" sz="2000" dirty="0" smtClean="0">
                <a:solidFill>
                  <a:srgbClr val="00FF00"/>
                </a:solidFill>
                <a:ea typeface="MS PGothic" pitchFamily="34" charset="-128"/>
              </a:rPr>
              <a:t>parallel</a:t>
            </a:r>
            <a:endParaRPr lang="en-US" sz="2000" dirty="0">
              <a:solidFill>
                <a:srgbClr val="00FF00"/>
              </a:solidFill>
              <a:ea typeface="MS PGothic" pitchFamily="34" charset="-128"/>
            </a:endParaRPr>
          </a:p>
          <a:p>
            <a:pPr marL="321440" indent="-321440">
              <a:buSzPct val="125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FF00"/>
                </a:solidFill>
                <a:ea typeface="MS PGothic" pitchFamily="34" charset="-128"/>
              </a:rPr>
              <a:t>TDR upgrade</a:t>
            </a:r>
          </a:p>
          <a:p>
            <a:pPr marL="492855" lvl="1" indent="-321440">
              <a:buSzPct val="125000"/>
            </a:pPr>
            <a:r>
              <a:rPr lang="en-US" sz="1800" dirty="0">
                <a:solidFill>
                  <a:srgbClr val="FFFF00"/>
                </a:solidFill>
                <a:ea typeface="MS PGothic" pitchFamily="34" charset="-128"/>
              </a:rPr>
              <a:t>A</a:t>
            </a:r>
            <a:r>
              <a:rPr lang="en-US" sz="1800" dirty="0" smtClean="0">
                <a:solidFill>
                  <a:srgbClr val="FFFF00"/>
                </a:solidFill>
                <a:ea typeface="MS PGothic" pitchFamily="34" charset="-128"/>
              </a:rPr>
              <a:t>ll </a:t>
            </a:r>
            <a:r>
              <a:rPr lang="en-US" sz="1800" dirty="0">
                <a:solidFill>
                  <a:srgbClr val="FFFF00"/>
                </a:solidFill>
                <a:ea typeface="MS PGothic" pitchFamily="34" charset="-128"/>
              </a:rPr>
              <a:t>inputs in optical </a:t>
            </a:r>
            <a:r>
              <a:rPr lang="en-US" sz="1800" dirty="0" smtClean="0">
                <a:solidFill>
                  <a:srgbClr val="FFFF00"/>
                </a:solidFill>
                <a:ea typeface="MS PGothic" pitchFamily="34" charset="-128"/>
              </a:rPr>
              <a:t>format</a:t>
            </a:r>
          </a:p>
          <a:p>
            <a:pPr marL="492855" lvl="1" indent="-321440">
              <a:buSzPct val="125000"/>
            </a:pPr>
            <a:r>
              <a:rPr lang="en-US" sz="1800" dirty="0" smtClean="0">
                <a:solidFill>
                  <a:srgbClr val="FFFF00"/>
                </a:solidFill>
                <a:ea typeface="MS PGothic" pitchFamily="34" charset="-128"/>
              </a:rPr>
              <a:t>Full tower-level information available in processor cards</a:t>
            </a:r>
          </a:p>
          <a:p>
            <a:pPr marL="342900" indent="-342900">
              <a:buSzPct val="125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  <a:ea typeface="MS PGothic" pitchFamily="34" charset="-128"/>
              </a:rPr>
              <a:t>Interim </a:t>
            </a:r>
            <a:r>
              <a:rPr lang="en-US" sz="2000" dirty="0" smtClean="0">
                <a:solidFill>
                  <a:srgbClr val="FF0000"/>
                </a:solidFill>
                <a:ea typeface="MS PGothic" pitchFamily="34" charset="-128"/>
              </a:rPr>
              <a:t>trigger for 2015</a:t>
            </a:r>
          </a:p>
          <a:p>
            <a:pPr marL="515902" lvl="2" indent="-342900">
              <a:spcBef>
                <a:spcPts val="1200"/>
              </a:spcBef>
              <a:buClr>
                <a:schemeClr val="accent5"/>
              </a:buClr>
              <a:buSzPct val="125000"/>
            </a:pPr>
            <a:r>
              <a:rPr lang="en-US" sz="1800" dirty="0">
                <a:solidFill>
                  <a:srgbClr val="FF0000"/>
                </a:solidFill>
                <a:ea typeface="MS PGothic" pitchFamily="34" charset="-128"/>
              </a:rPr>
              <a:t>Improve processing of existing </a:t>
            </a:r>
            <a:r>
              <a:rPr lang="en-US" sz="1800" dirty="0" smtClean="0">
                <a:solidFill>
                  <a:srgbClr val="FF0000"/>
                </a:solidFill>
                <a:ea typeface="MS PGothic" pitchFamily="34" charset="-128"/>
              </a:rPr>
              <a:t>RCT	</a:t>
            </a:r>
          </a:p>
          <a:p>
            <a:pPr marL="514315" lvl="1" indent="-342900">
              <a:buSzPct val="125000"/>
            </a:pPr>
            <a:r>
              <a:rPr lang="en-US" sz="1800" dirty="0" smtClean="0">
                <a:solidFill>
                  <a:srgbClr val="FF0000"/>
                </a:solidFill>
                <a:ea typeface="MS PGothic" pitchFamily="34" charset="-128"/>
              </a:rPr>
              <a:t>Backup solution for 2015 running</a:t>
            </a:r>
          </a:p>
          <a:p>
            <a:pPr marL="514315" lvl="1" indent="-342900">
              <a:buSzPct val="125000"/>
            </a:pPr>
            <a:r>
              <a:rPr lang="en-US" sz="1800" dirty="0" smtClean="0">
                <a:solidFill>
                  <a:srgbClr val="FF0000"/>
                </a:solidFill>
                <a:ea typeface="MS PGothic" pitchFamily="34" charset="-128"/>
              </a:rPr>
              <a:t>For use if the current trigger cannot cope and full upgrade not yet available</a:t>
            </a:r>
          </a:p>
          <a:p>
            <a:pPr lvl="1" indent="0">
              <a:buSzPct val="125000"/>
              <a:buNone/>
            </a:pPr>
            <a:endParaRPr lang="en-US" sz="1800" dirty="0" smtClean="0">
              <a:ea typeface="MS PGothic" pitchFamily="34" charset="-12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52427" y="267891"/>
            <a:ext cx="8077199" cy="1066800"/>
          </a:xfrm>
        </p:spPr>
        <p:txBody>
          <a:bodyPr>
            <a:noAutofit/>
          </a:bodyPr>
          <a:lstStyle/>
          <a:p>
            <a:r>
              <a:rPr lang="en-GB" dirty="0"/>
              <a:t>The CMS </a:t>
            </a:r>
            <a:r>
              <a:rPr lang="en-GB" dirty="0" smtClean="0"/>
              <a:t>Calorimeter Trigger</a:t>
            </a:r>
            <a:endParaRPr lang="en-GB" dirty="0"/>
          </a:p>
        </p:txBody>
      </p:sp>
      <p:grpSp>
        <p:nvGrpSpPr>
          <p:cNvPr id="5" name="Group 4"/>
          <p:cNvGrpSpPr/>
          <p:nvPr/>
        </p:nvGrpSpPr>
        <p:grpSpPr>
          <a:xfrm>
            <a:off x="577796" y="1752600"/>
            <a:ext cx="2887858" cy="3408462"/>
            <a:chOff x="577796" y="1752600"/>
            <a:chExt cx="2887858" cy="3408462"/>
          </a:xfrm>
        </p:grpSpPr>
        <p:sp>
          <p:nvSpPr>
            <p:cNvPr id="8" name="Rounded Rectangle 7"/>
            <p:cNvSpPr/>
            <p:nvPr/>
          </p:nvSpPr>
          <p:spPr>
            <a:xfrm>
              <a:off x="577796" y="1752600"/>
              <a:ext cx="884038" cy="589359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ECAL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1579706" y="1752600"/>
              <a:ext cx="884038" cy="589359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HCAL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2581616" y="1752600"/>
              <a:ext cx="884038" cy="589359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HF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577796" y="3157240"/>
              <a:ext cx="2887858" cy="589359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Regional Calorimeter Trigger</a:t>
              </a: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577796" y="4571703"/>
              <a:ext cx="2887858" cy="58935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Global Calorimeter</a:t>
              </a:r>
            </a:p>
            <a:p>
              <a:pPr algn="ctr"/>
              <a:r>
                <a:rPr lang="en-GB" sz="1700" dirty="0"/>
                <a:t>Trigger</a:t>
              </a:r>
            </a:p>
          </p:txBody>
        </p:sp>
        <p:cxnSp>
          <p:nvCxnSpPr>
            <p:cNvPr id="28" name="Straight Arrow Connector 27"/>
            <p:cNvCxnSpPr>
              <a:stCxn id="8" idx="2"/>
            </p:cNvCxnSpPr>
            <p:nvPr/>
          </p:nvCxnSpPr>
          <p:spPr>
            <a:xfrm>
              <a:off x="1019815" y="2341959"/>
              <a:ext cx="0" cy="815281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16" idx="2"/>
              <a:endCxn id="25" idx="0"/>
            </p:cNvCxnSpPr>
            <p:nvPr/>
          </p:nvCxnSpPr>
          <p:spPr>
            <a:xfrm>
              <a:off x="2021725" y="2341959"/>
              <a:ext cx="0" cy="815281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24" idx="2"/>
            </p:cNvCxnSpPr>
            <p:nvPr/>
          </p:nvCxnSpPr>
          <p:spPr>
            <a:xfrm>
              <a:off x="3023635" y="2341959"/>
              <a:ext cx="0" cy="815281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1343962" y="3746599"/>
              <a:ext cx="0" cy="825103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>
              <a:off x="2758423" y="3746599"/>
              <a:ext cx="0" cy="825103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2" name="TextBox 1"/>
            <p:cNvSpPr txBox="1"/>
            <p:nvPr/>
          </p:nvSpPr>
          <p:spPr>
            <a:xfrm>
              <a:off x="662307" y="4126468"/>
              <a:ext cx="7150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800" dirty="0" smtClean="0">
                  <a:solidFill>
                    <a:schemeClr val="tx1"/>
                  </a:solidFill>
                  <a:latin typeface="+mn-lt"/>
                </a:rPr>
                <a:t>e/</a:t>
              </a:r>
              <a:r>
                <a:rPr lang="el-GR" sz="1800" dirty="0" smtClean="0">
                  <a:solidFill>
                    <a:schemeClr val="tx1"/>
                  </a:solidFill>
                  <a:latin typeface="+mn-lt"/>
                </a:rPr>
                <a:t>γ</a:t>
              </a:r>
              <a:endParaRPr lang="en-GB" sz="1800" dirty="0" smtClean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666127" y="4126468"/>
              <a:ext cx="7150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800" dirty="0">
                  <a:solidFill>
                    <a:schemeClr val="tx1"/>
                  </a:solidFill>
                  <a:latin typeface="+mn-lt"/>
                </a:rPr>
                <a:t>J</a:t>
              </a:r>
              <a:r>
                <a:rPr lang="en-GB" sz="1800" dirty="0" smtClean="0">
                  <a:solidFill>
                    <a:schemeClr val="tx1"/>
                  </a:solidFill>
                  <a:latin typeface="+mn-lt"/>
                </a:rPr>
                <a:t>ets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51862" y="6042782"/>
            <a:ext cx="29717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Existing hardware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05155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4558352" y="1484784"/>
            <a:ext cx="0" cy="3676277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>
                <a:solidFill>
                  <a:srgbClr val="00FF00"/>
                </a:solidFill>
              </a:rPr>
              <a:t>Recommissioned</a:t>
            </a:r>
            <a:r>
              <a:rPr lang="en-GB" dirty="0" smtClean="0">
                <a:solidFill>
                  <a:srgbClr val="00FF00"/>
                </a:solidFill>
              </a:rPr>
              <a:t> existing trigger</a:t>
            </a:r>
            <a:endParaRPr lang="en-GB" dirty="0">
              <a:solidFill>
                <a:srgbClr val="00FF00"/>
              </a:solidFill>
            </a:endParaRPr>
          </a:p>
        </p:txBody>
      </p:sp>
      <p:grpSp>
        <p:nvGrpSpPr>
          <p:cNvPr id="54" name="Group 53"/>
          <p:cNvGrpSpPr/>
          <p:nvPr/>
        </p:nvGrpSpPr>
        <p:grpSpPr>
          <a:xfrm>
            <a:off x="3845347" y="5229722"/>
            <a:ext cx="1512628" cy="1107996"/>
            <a:chOff x="4841089" y="7752991"/>
            <a:chExt cx="2151294" cy="1575818"/>
          </a:xfrm>
        </p:grpSpPr>
        <p:sp>
          <p:nvSpPr>
            <p:cNvPr id="50" name="TextBox 49"/>
            <p:cNvSpPr txBox="1"/>
            <p:nvPr/>
          </p:nvSpPr>
          <p:spPr>
            <a:xfrm>
              <a:off x="4841089" y="7752991"/>
              <a:ext cx="2151294" cy="1575818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lvl="1" algn="l">
                <a:lnSpc>
                  <a:spcPct val="110000"/>
                </a:lnSpc>
              </a:pPr>
              <a:r>
                <a:rPr lang="en-GB" sz="2000" dirty="0" err="1"/>
                <a:t>oRM</a:t>
              </a:r>
              <a:endParaRPr lang="en-GB" sz="2000" dirty="0"/>
            </a:p>
            <a:p>
              <a:pPr lvl="1" algn="l">
                <a:lnSpc>
                  <a:spcPct val="110000"/>
                </a:lnSpc>
              </a:pPr>
              <a:r>
                <a:rPr lang="en-GB" sz="2000" dirty="0" err="1"/>
                <a:t>oSLB</a:t>
              </a:r>
              <a:endParaRPr lang="en-GB" sz="2000" dirty="0"/>
            </a:p>
            <a:p>
              <a:pPr lvl="1" algn="l">
                <a:lnSpc>
                  <a:spcPct val="110000"/>
                </a:lnSpc>
              </a:pPr>
              <a:r>
                <a:rPr lang="en-GB" sz="2000" dirty="0" err="1"/>
                <a:t>oRSC</a:t>
              </a:r>
              <a:endParaRPr lang="en-GB" sz="2000" dirty="0"/>
            </a:p>
          </p:txBody>
        </p:sp>
        <p:sp>
          <p:nvSpPr>
            <p:cNvPr id="51" name="Oval 50"/>
            <p:cNvSpPr/>
            <p:nvPr/>
          </p:nvSpPr>
          <p:spPr>
            <a:xfrm>
              <a:off x="5168901" y="7886700"/>
              <a:ext cx="326231" cy="326231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Oval 51"/>
            <p:cNvSpPr/>
            <p:nvPr/>
          </p:nvSpPr>
          <p:spPr>
            <a:xfrm>
              <a:off x="5168900" y="8382000"/>
              <a:ext cx="326231" cy="326231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Oval 52"/>
            <p:cNvSpPr/>
            <p:nvPr/>
          </p:nvSpPr>
          <p:spPr>
            <a:xfrm>
              <a:off x="5168901" y="8877300"/>
              <a:ext cx="326231" cy="326231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2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78048" y="1752600"/>
            <a:ext cx="6954440" cy="3408461"/>
            <a:chOff x="578048" y="1752600"/>
            <a:chExt cx="6954440" cy="3408461"/>
          </a:xfrm>
        </p:grpSpPr>
        <p:sp>
          <p:nvSpPr>
            <p:cNvPr id="8" name="Rounded Rectangle 7"/>
            <p:cNvSpPr/>
            <p:nvPr/>
          </p:nvSpPr>
          <p:spPr>
            <a:xfrm>
              <a:off x="578048" y="1752600"/>
              <a:ext cx="884039" cy="589359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ECAL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1579959" y="1752600"/>
              <a:ext cx="884039" cy="589359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HCAL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6648449" y="1752600"/>
              <a:ext cx="884039" cy="589359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HF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578048" y="3157240"/>
              <a:ext cx="2887861" cy="589359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Regional Calorimeter Trigger</a:t>
              </a: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578048" y="4571702"/>
              <a:ext cx="2887861" cy="58935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Global Calorimeter</a:t>
              </a:r>
            </a:p>
            <a:p>
              <a:pPr algn="ctr"/>
              <a:r>
                <a:rPr lang="en-GB" sz="1700" dirty="0"/>
                <a:t>Trigger</a:t>
              </a:r>
            </a:p>
          </p:txBody>
        </p:sp>
        <p:cxnSp>
          <p:nvCxnSpPr>
            <p:cNvPr id="28" name="Straight Arrow Connector 27"/>
            <p:cNvCxnSpPr>
              <a:stCxn id="27" idx="4"/>
              <a:endCxn id="2" idx="0"/>
            </p:cNvCxnSpPr>
            <p:nvPr/>
          </p:nvCxnSpPr>
          <p:spPr>
            <a:xfrm>
              <a:off x="1020068" y="2594279"/>
              <a:ext cx="0" cy="310641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16" idx="2"/>
              <a:endCxn id="25" idx="0"/>
            </p:cNvCxnSpPr>
            <p:nvPr/>
          </p:nvCxnSpPr>
          <p:spPr>
            <a:xfrm>
              <a:off x="2021979" y="2341959"/>
              <a:ext cx="0" cy="815280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24" idx="2"/>
              <a:endCxn id="31" idx="6"/>
            </p:cNvCxnSpPr>
            <p:nvPr/>
          </p:nvCxnSpPr>
          <p:spPr>
            <a:xfrm rot="5400000">
              <a:off x="4765109" y="705720"/>
              <a:ext cx="689121" cy="3961600"/>
            </a:xfrm>
            <a:prstGeom prst="curvedConnector2">
              <a:avLst/>
            </a:prstGeom>
            <a:ln w="38100">
              <a:tailEnd type="triangle" w="lg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stCxn id="42" idx="3"/>
            </p:cNvCxnSpPr>
            <p:nvPr/>
          </p:nvCxnSpPr>
          <p:spPr>
            <a:xfrm flipH="1">
              <a:off x="1344215" y="3988058"/>
              <a:ext cx="588554" cy="583644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>
              <a:stCxn id="42" idx="5"/>
            </p:cNvCxnSpPr>
            <p:nvPr/>
          </p:nvCxnSpPr>
          <p:spPr>
            <a:xfrm>
              <a:off x="2111187" y="3988058"/>
              <a:ext cx="647491" cy="583644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2" name="Oval 1"/>
            <p:cNvSpPr/>
            <p:nvPr/>
          </p:nvSpPr>
          <p:spPr>
            <a:xfrm>
              <a:off x="893908" y="2904920"/>
              <a:ext cx="252319" cy="252319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Oval 26"/>
            <p:cNvSpPr/>
            <p:nvPr/>
          </p:nvSpPr>
          <p:spPr>
            <a:xfrm>
              <a:off x="893908" y="2341959"/>
              <a:ext cx="252319" cy="252319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Oval 30"/>
            <p:cNvSpPr/>
            <p:nvPr/>
          </p:nvSpPr>
          <p:spPr>
            <a:xfrm>
              <a:off x="2876550" y="2904920"/>
              <a:ext cx="252319" cy="252319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Oval 41"/>
            <p:cNvSpPr/>
            <p:nvPr/>
          </p:nvSpPr>
          <p:spPr>
            <a:xfrm>
              <a:off x="1895819" y="3772690"/>
              <a:ext cx="252319" cy="252319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2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62307" y="4126468"/>
              <a:ext cx="7150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800" dirty="0" smtClean="0">
                  <a:solidFill>
                    <a:schemeClr val="tx1"/>
                  </a:solidFill>
                  <a:latin typeface="+mn-lt"/>
                </a:rPr>
                <a:t>e/</a:t>
              </a:r>
              <a:r>
                <a:rPr lang="el-GR" sz="1800" dirty="0" smtClean="0">
                  <a:solidFill>
                    <a:schemeClr val="tx1"/>
                  </a:solidFill>
                  <a:latin typeface="+mn-lt"/>
                </a:rPr>
                <a:t>γ</a:t>
              </a:r>
              <a:endParaRPr lang="en-GB" sz="1800" dirty="0" smtClean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666127" y="4126468"/>
              <a:ext cx="7150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800" dirty="0">
                  <a:solidFill>
                    <a:schemeClr val="tx1"/>
                  </a:solidFill>
                  <a:latin typeface="+mn-lt"/>
                </a:rPr>
                <a:t>J</a:t>
              </a:r>
              <a:r>
                <a:rPr lang="en-GB" sz="1800" dirty="0" smtClean="0">
                  <a:solidFill>
                    <a:schemeClr val="tx1"/>
                  </a:solidFill>
                  <a:latin typeface="+mn-lt"/>
                </a:rPr>
                <a:t>ets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51862" y="6042782"/>
            <a:ext cx="29717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Existing hardware</a:t>
            </a:r>
            <a:endParaRPr lang="en-GB" sz="2800" dirty="0"/>
          </a:p>
        </p:txBody>
      </p:sp>
      <p:sp>
        <p:nvSpPr>
          <p:cNvPr id="36" name="TextBox 35"/>
          <p:cNvSpPr txBox="1"/>
          <p:nvPr/>
        </p:nvSpPr>
        <p:spPr>
          <a:xfrm>
            <a:off x="6040881" y="6042782"/>
            <a:ext cx="29717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 smtClean="0"/>
              <a:t>New hardware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98414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FF00"/>
                </a:solidFill>
              </a:rPr>
              <a:t>TDR trigger upgrade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943305" y="3159472"/>
            <a:ext cx="294680" cy="3388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ounded Rectangle 7"/>
          <p:cNvSpPr/>
          <p:nvPr/>
        </p:nvSpPr>
        <p:spPr>
          <a:xfrm>
            <a:off x="580135" y="1754832"/>
            <a:ext cx="884039" cy="589359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700" dirty="0"/>
              <a:t>ECAL</a:t>
            </a:r>
          </a:p>
          <a:p>
            <a:pPr algn="ctr"/>
            <a:r>
              <a:rPr lang="en-GB" sz="1700" dirty="0"/>
              <a:t>energy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650536" y="1754832"/>
            <a:ext cx="884039" cy="589359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700" dirty="0"/>
              <a:t>HF</a:t>
            </a:r>
          </a:p>
          <a:p>
            <a:pPr algn="ctr"/>
            <a:r>
              <a:rPr lang="en-GB" sz="1700" dirty="0"/>
              <a:t>energy</a:t>
            </a:r>
          </a:p>
        </p:txBody>
      </p:sp>
      <p:sp>
        <p:nvSpPr>
          <p:cNvPr id="27" name="Oval 26"/>
          <p:cNvSpPr/>
          <p:nvPr/>
        </p:nvSpPr>
        <p:spPr>
          <a:xfrm>
            <a:off x="895994" y="2344192"/>
            <a:ext cx="252319" cy="25231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ounded Rectangle 33"/>
          <p:cNvSpPr/>
          <p:nvPr/>
        </p:nvSpPr>
        <p:spPr>
          <a:xfrm>
            <a:off x="5648625" y="3159472"/>
            <a:ext cx="2887861" cy="58935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700" dirty="0"/>
              <a:t>Calorimeter Trigger</a:t>
            </a:r>
          </a:p>
          <a:p>
            <a:pPr algn="ctr"/>
            <a:r>
              <a:rPr lang="en-GB" sz="1700" dirty="0"/>
              <a:t>Layer 1</a:t>
            </a:r>
          </a:p>
        </p:txBody>
      </p:sp>
      <p:cxnSp>
        <p:nvCxnSpPr>
          <p:cNvPr id="36" name="Straight Arrow Connector 31"/>
          <p:cNvCxnSpPr>
            <a:stCxn id="24" idx="2"/>
            <a:endCxn id="34" idx="0"/>
          </p:cNvCxnSpPr>
          <p:nvPr/>
        </p:nvCxnSpPr>
        <p:spPr>
          <a:xfrm>
            <a:off x="7092556" y="2344192"/>
            <a:ext cx="0" cy="815280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9" name="Rounded Rectangle 38"/>
          <p:cNvSpPr/>
          <p:nvPr/>
        </p:nvSpPr>
        <p:spPr>
          <a:xfrm>
            <a:off x="5648626" y="4647605"/>
            <a:ext cx="2887861" cy="5893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700" dirty="0"/>
              <a:t>Calorimeter Trigger</a:t>
            </a:r>
          </a:p>
          <a:p>
            <a:pPr algn="ctr"/>
            <a:r>
              <a:rPr lang="en-GB" sz="1700" dirty="0"/>
              <a:t>Layer 2</a:t>
            </a:r>
          </a:p>
        </p:txBody>
      </p:sp>
      <p:cxnSp>
        <p:nvCxnSpPr>
          <p:cNvPr id="40" name="Straight Arrow Connector 39"/>
          <p:cNvCxnSpPr>
            <a:stCxn id="34" idx="2"/>
            <a:endCxn id="39" idx="0"/>
          </p:cNvCxnSpPr>
          <p:nvPr/>
        </p:nvCxnSpPr>
        <p:spPr>
          <a:xfrm>
            <a:off x="7092556" y="3748831"/>
            <a:ext cx="1" cy="898774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7" name="Rounded Rectangle 36"/>
          <p:cNvSpPr/>
          <p:nvPr/>
        </p:nvSpPr>
        <p:spPr>
          <a:xfrm>
            <a:off x="7652447" y="1754832"/>
            <a:ext cx="884039" cy="589359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700" dirty="0"/>
              <a:t>HCAL</a:t>
            </a:r>
          </a:p>
          <a:p>
            <a:pPr algn="ctr"/>
            <a:r>
              <a:rPr lang="en-GB" sz="1700" dirty="0"/>
              <a:t>energy</a:t>
            </a:r>
          </a:p>
        </p:txBody>
      </p:sp>
      <p:cxnSp>
        <p:nvCxnSpPr>
          <p:cNvPr id="41" name="Straight Arrow Connector 40"/>
          <p:cNvCxnSpPr>
            <a:stCxn id="37" idx="2"/>
          </p:cNvCxnSpPr>
          <p:nvPr/>
        </p:nvCxnSpPr>
        <p:spPr>
          <a:xfrm flipH="1">
            <a:off x="8084644" y="2344191"/>
            <a:ext cx="9823" cy="815281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27" idx="6"/>
            <a:endCxn id="20" idx="0"/>
          </p:cNvCxnSpPr>
          <p:nvPr/>
        </p:nvCxnSpPr>
        <p:spPr>
          <a:xfrm>
            <a:off x="1148314" y="2470352"/>
            <a:ext cx="4942331" cy="689121"/>
          </a:xfrm>
          <a:prstGeom prst="curvedConnector2">
            <a:avLst/>
          </a:prstGeom>
          <a:ln w="38100">
            <a:tailEnd type="triangle" w="lg" len="lg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4558352" y="1484784"/>
            <a:ext cx="0" cy="3676277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1862" y="6042782"/>
            <a:ext cx="29717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Existing hardware</a:t>
            </a:r>
            <a:endParaRPr lang="en-GB" sz="2800" dirty="0"/>
          </a:p>
        </p:txBody>
      </p:sp>
      <p:sp>
        <p:nvSpPr>
          <p:cNvPr id="63" name="TextBox 62"/>
          <p:cNvSpPr txBox="1"/>
          <p:nvPr/>
        </p:nvSpPr>
        <p:spPr>
          <a:xfrm>
            <a:off x="6040881" y="6042782"/>
            <a:ext cx="29717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 smtClean="0"/>
              <a:t>New hardware</a:t>
            </a:r>
            <a:endParaRPr lang="en-GB" sz="2800" dirty="0"/>
          </a:p>
        </p:txBody>
      </p:sp>
      <p:grpSp>
        <p:nvGrpSpPr>
          <p:cNvPr id="64" name="Group 63"/>
          <p:cNvGrpSpPr/>
          <p:nvPr/>
        </p:nvGrpSpPr>
        <p:grpSpPr>
          <a:xfrm>
            <a:off x="3845347" y="5229722"/>
            <a:ext cx="1512628" cy="1107996"/>
            <a:chOff x="4841089" y="7752991"/>
            <a:chExt cx="2151294" cy="1575818"/>
          </a:xfrm>
        </p:grpSpPr>
        <p:sp>
          <p:nvSpPr>
            <p:cNvPr id="65" name="TextBox 64"/>
            <p:cNvSpPr txBox="1"/>
            <p:nvPr/>
          </p:nvSpPr>
          <p:spPr>
            <a:xfrm>
              <a:off x="4841089" y="7752991"/>
              <a:ext cx="2151294" cy="1575818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lvl="1" algn="l">
                <a:lnSpc>
                  <a:spcPct val="110000"/>
                </a:lnSpc>
              </a:pPr>
              <a:r>
                <a:rPr lang="en-GB" sz="2000" dirty="0" err="1"/>
                <a:t>oRM</a:t>
              </a:r>
              <a:endParaRPr lang="en-GB" sz="2000" dirty="0"/>
            </a:p>
            <a:p>
              <a:pPr lvl="1" algn="l">
                <a:lnSpc>
                  <a:spcPct val="110000"/>
                </a:lnSpc>
              </a:pPr>
              <a:r>
                <a:rPr lang="en-GB" sz="2000" dirty="0" err="1"/>
                <a:t>oSLB</a:t>
              </a:r>
              <a:endParaRPr lang="en-GB" sz="2000" dirty="0"/>
            </a:p>
            <a:p>
              <a:pPr lvl="1" algn="l">
                <a:lnSpc>
                  <a:spcPct val="110000"/>
                </a:lnSpc>
              </a:pPr>
              <a:r>
                <a:rPr lang="en-GB" sz="2000" dirty="0" err="1"/>
                <a:t>oRSC</a:t>
              </a:r>
              <a:endParaRPr lang="en-GB" sz="2000" dirty="0"/>
            </a:p>
          </p:txBody>
        </p:sp>
        <p:sp>
          <p:nvSpPr>
            <p:cNvPr id="66" name="Oval 65"/>
            <p:cNvSpPr/>
            <p:nvPr/>
          </p:nvSpPr>
          <p:spPr>
            <a:xfrm>
              <a:off x="5168901" y="7886700"/>
              <a:ext cx="326231" cy="326231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Oval 66"/>
            <p:cNvSpPr/>
            <p:nvPr/>
          </p:nvSpPr>
          <p:spPr>
            <a:xfrm>
              <a:off x="5168900" y="8382000"/>
              <a:ext cx="326231" cy="326231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Oval 67"/>
            <p:cNvSpPr/>
            <p:nvPr/>
          </p:nvSpPr>
          <p:spPr>
            <a:xfrm>
              <a:off x="5168901" y="8877300"/>
              <a:ext cx="326231" cy="326231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2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7168056" y="3847756"/>
            <a:ext cx="2097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>
                <a:solidFill>
                  <a:schemeClr val="tx1"/>
                </a:solidFill>
                <a:latin typeface="+mn-lt"/>
              </a:rPr>
              <a:t>Tower-level granularity data</a:t>
            </a:r>
          </a:p>
        </p:txBody>
      </p:sp>
    </p:spTree>
    <p:extLst>
      <p:ext uri="{BB962C8B-B14F-4D97-AF65-F5344CB8AC3E}">
        <p14:creationId xmlns:p14="http://schemas.microsoft.com/office/powerpoint/2010/main" val="60092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Interim (back-up</a:t>
            </a:r>
            <a:r>
              <a:rPr lang="en-GB" dirty="0">
                <a:solidFill>
                  <a:srgbClr val="FF0000"/>
                </a:solidFill>
              </a:rPr>
              <a:t>) trigger </a:t>
            </a:r>
            <a:r>
              <a:rPr lang="en-GB" dirty="0" smtClean="0">
                <a:solidFill>
                  <a:srgbClr val="FF0000"/>
                </a:solidFill>
              </a:rPr>
              <a:t>for 2015</a:t>
            </a:r>
            <a:endParaRPr lang="en-GB" dirty="0">
              <a:solidFill>
                <a:srgbClr val="FF0000"/>
              </a:solidFill>
            </a:endParaRPr>
          </a:p>
        </p:txBody>
      </p:sp>
      <p:grpSp>
        <p:nvGrpSpPr>
          <p:cNvPr id="54" name="Group 53"/>
          <p:cNvGrpSpPr/>
          <p:nvPr/>
        </p:nvGrpSpPr>
        <p:grpSpPr>
          <a:xfrm>
            <a:off x="3845347" y="5229722"/>
            <a:ext cx="1512628" cy="1107996"/>
            <a:chOff x="4841089" y="7752991"/>
            <a:chExt cx="2151294" cy="1575818"/>
          </a:xfrm>
        </p:grpSpPr>
        <p:sp>
          <p:nvSpPr>
            <p:cNvPr id="50" name="TextBox 49"/>
            <p:cNvSpPr txBox="1"/>
            <p:nvPr/>
          </p:nvSpPr>
          <p:spPr>
            <a:xfrm>
              <a:off x="4841089" y="7752991"/>
              <a:ext cx="2151294" cy="1575818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lvl="1" algn="l">
                <a:lnSpc>
                  <a:spcPct val="110000"/>
                </a:lnSpc>
              </a:pPr>
              <a:r>
                <a:rPr lang="en-GB" sz="2000" dirty="0" err="1"/>
                <a:t>oRM</a:t>
              </a:r>
              <a:endParaRPr lang="en-GB" sz="2000" dirty="0"/>
            </a:p>
            <a:p>
              <a:pPr lvl="1" algn="l">
                <a:lnSpc>
                  <a:spcPct val="110000"/>
                </a:lnSpc>
              </a:pPr>
              <a:r>
                <a:rPr lang="en-GB" sz="2000" dirty="0" err="1"/>
                <a:t>oSLB</a:t>
              </a:r>
              <a:endParaRPr lang="en-GB" sz="2000" dirty="0"/>
            </a:p>
            <a:p>
              <a:pPr lvl="1" algn="l">
                <a:lnSpc>
                  <a:spcPct val="110000"/>
                </a:lnSpc>
              </a:pPr>
              <a:r>
                <a:rPr lang="en-GB" sz="2000" dirty="0" err="1"/>
                <a:t>oRSC</a:t>
              </a:r>
              <a:endParaRPr lang="en-GB" sz="2000" dirty="0"/>
            </a:p>
          </p:txBody>
        </p:sp>
        <p:sp>
          <p:nvSpPr>
            <p:cNvPr id="51" name="Oval 50"/>
            <p:cNvSpPr/>
            <p:nvPr/>
          </p:nvSpPr>
          <p:spPr>
            <a:xfrm>
              <a:off x="5168901" y="7886700"/>
              <a:ext cx="326231" cy="326231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Oval 51"/>
            <p:cNvSpPr/>
            <p:nvPr/>
          </p:nvSpPr>
          <p:spPr>
            <a:xfrm>
              <a:off x="5168900" y="8382000"/>
              <a:ext cx="326231" cy="326231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Oval 52"/>
            <p:cNvSpPr/>
            <p:nvPr/>
          </p:nvSpPr>
          <p:spPr>
            <a:xfrm>
              <a:off x="5168901" y="8877300"/>
              <a:ext cx="326231" cy="326231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2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78048" y="1752600"/>
            <a:ext cx="7956352" cy="3482131"/>
            <a:chOff x="578048" y="1752600"/>
            <a:chExt cx="7956352" cy="3482131"/>
          </a:xfrm>
        </p:grpSpPr>
        <p:sp>
          <p:nvSpPr>
            <p:cNvPr id="8" name="Rounded Rectangle 7"/>
            <p:cNvSpPr/>
            <p:nvPr/>
          </p:nvSpPr>
          <p:spPr>
            <a:xfrm>
              <a:off x="578048" y="1752600"/>
              <a:ext cx="884039" cy="589359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ECAL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1579959" y="1752600"/>
              <a:ext cx="884039" cy="589359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HCAL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6648449" y="1752600"/>
              <a:ext cx="884039" cy="589359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HF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578048" y="3157240"/>
              <a:ext cx="2887861" cy="589359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Regional Calorimeter Trigger</a:t>
              </a:r>
            </a:p>
          </p:txBody>
        </p:sp>
        <p:cxnSp>
          <p:nvCxnSpPr>
            <p:cNvPr id="28" name="Straight Arrow Connector 27"/>
            <p:cNvCxnSpPr>
              <a:stCxn id="27" idx="4"/>
              <a:endCxn id="2" idx="0"/>
            </p:cNvCxnSpPr>
            <p:nvPr/>
          </p:nvCxnSpPr>
          <p:spPr>
            <a:xfrm>
              <a:off x="1020068" y="2594279"/>
              <a:ext cx="0" cy="310641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16" idx="2"/>
              <a:endCxn id="25" idx="0"/>
            </p:cNvCxnSpPr>
            <p:nvPr/>
          </p:nvCxnSpPr>
          <p:spPr>
            <a:xfrm>
              <a:off x="2021979" y="2341959"/>
              <a:ext cx="0" cy="815280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24" idx="2"/>
              <a:endCxn id="31" idx="6"/>
            </p:cNvCxnSpPr>
            <p:nvPr/>
          </p:nvCxnSpPr>
          <p:spPr>
            <a:xfrm rot="5400000">
              <a:off x="4765109" y="705720"/>
              <a:ext cx="689121" cy="3961600"/>
            </a:xfrm>
            <a:prstGeom prst="curvedConnector2">
              <a:avLst/>
            </a:prstGeom>
            <a:ln w="38100">
              <a:tailEnd type="triangle" w="lg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" name="Oval 1"/>
            <p:cNvSpPr/>
            <p:nvPr/>
          </p:nvSpPr>
          <p:spPr>
            <a:xfrm>
              <a:off x="893908" y="2904920"/>
              <a:ext cx="252319" cy="252319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Oval 26"/>
            <p:cNvSpPr/>
            <p:nvPr/>
          </p:nvSpPr>
          <p:spPr>
            <a:xfrm>
              <a:off x="893908" y="2341959"/>
              <a:ext cx="252319" cy="252319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Oval 30"/>
            <p:cNvSpPr/>
            <p:nvPr/>
          </p:nvSpPr>
          <p:spPr>
            <a:xfrm>
              <a:off x="2876550" y="2904920"/>
              <a:ext cx="252319" cy="252319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5646539" y="4645372"/>
              <a:ext cx="2887861" cy="58935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 smtClean="0"/>
                <a:t>Interim Calorimeter Trigger</a:t>
              </a:r>
              <a:endParaRPr lang="en-GB" sz="1700" dirty="0"/>
            </a:p>
          </p:txBody>
        </p:sp>
        <p:sp>
          <p:nvSpPr>
            <p:cNvPr id="42" name="Oval 41"/>
            <p:cNvSpPr/>
            <p:nvPr/>
          </p:nvSpPr>
          <p:spPr>
            <a:xfrm>
              <a:off x="1895819" y="3772690"/>
              <a:ext cx="252319" cy="252319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2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5" name="Straight Arrow Connector 44"/>
            <p:cNvCxnSpPr>
              <a:stCxn id="42" idx="6"/>
              <a:endCxn id="39" idx="0"/>
            </p:cNvCxnSpPr>
            <p:nvPr/>
          </p:nvCxnSpPr>
          <p:spPr>
            <a:xfrm>
              <a:off x="2148138" y="3898850"/>
              <a:ext cx="4942332" cy="746522"/>
            </a:xfrm>
            <a:prstGeom prst="curvedConnector2">
              <a:avLst/>
            </a:prstGeom>
            <a:ln w="38100">
              <a:tailEnd type="triangle" w="lg" len="lg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37" name="TextBox 36"/>
          <p:cNvSpPr txBox="1"/>
          <p:nvPr/>
        </p:nvSpPr>
        <p:spPr>
          <a:xfrm>
            <a:off x="4644909" y="3717032"/>
            <a:ext cx="2447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>
                <a:solidFill>
                  <a:schemeClr val="tx1"/>
                </a:solidFill>
                <a:latin typeface="+mn-lt"/>
              </a:rPr>
              <a:t>Finer granularity data</a:t>
            </a:r>
          </a:p>
        </p:txBody>
      </p:sp>
      <p:cxnSp>
        <p:nvCxnSpPr>
          <p:cNvPr id="41" name="Straight Connector 40"/>
          <p:cNvCxnSpPr/>
          <p:nvPr/>
        </p:nvCxnSpPr>
        <p:spPr>
          <a:xfrm>
            <a:off x="4558352" y="1484784"/>
            <a:ext cx="0" cy="3676277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51862" y="6042782"/>
            <a:ext cx="29717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Existing hardware</a:t>
            </a:r>
            <a:endParaRPr lang="en-GB" sz="2800" dirty="0"/>
          </a:p>
        </p:txBody>
      </p:sp>
      <p:sp>
        <p:nvSpPr>
          <p:cNvPr id="44" name="TextBox 43"/>
          <p:cNvSpPr txBox="1"/>
          <p:nvPr/>
        </p:nvSpPr>
        <p:spPr>
          <a:xfrm>
            <a:off x="6040881" y="6042782"/>
            <a:ext cx="29717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 smtClean="0"/>
              <a:t>New hardware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574484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7387926" cy="4846280"/>
          </a:xfrm>
        </p:spPr>
        <p:txBody>
          <a:bodyPr>
            <a:noAutofit/>
          </a:bodyPr>
          <a:lstStyle/>
          <a:p>
            <a:r>
              <a:rPr lang="en-GB" dirty="0" smtClean="0"/>
              <a:t>The schedule for the calorimeter trigger upgrades is defined in the TDR: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</a:t>
            </a:r>
            <a:r>
              <a:rPr lang="en-GB" dirty="0" smtClean="0"/>
              <a:t>lice-test of the TDR trigger design – July </a:t>
            </a:r>
            <a:r>
              <a:rPr lang="en-GB" dirty="0"/>
              <a:t>2014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All hardware installed at </a:t>
            </a:r>
            <a:r>
              <a:rPr lang="en-GB" dirty="0"/>
              <a:t>P5 </a:t>
            </a:r>
            <a:r>
              <a:rPr lang="en-GB" dirty="0" smtClean="0"/>
              <a:t>– November </a:t>
            </a:r>
            <a:r>
              <a:rPr lang="en-GB" dirty="0"/>
              <a:t>2014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Commissioning in parallel with the existing trigger – 2015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Fully commissioned and operational – January 2016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dirty="0" smtClean="0"/>
              <a:t>The interim trigger for 2015 has a deadline for the completion of commissioning of </a:t>
            </a:r>
            <a:r>
              <a:rPr lang="en-GB" dirty="0" smtClean="0">
                <a:solidFill>
                  <a:srgbClr val="FF0000"/>
                </a:solidFill>
              </a:rPr>
              <a:t>31</a:t>
            </a:r>
            <a:r>
              <a:rPr lang="en-GB" baseline="30000" dirty="0" smtClean="0">
                <a:solidFill>
                  <a:srgbClr val="FF0000"/>
                </a:solidFill>
              </a:rPr>
              <a:t>st</a:t>
            </a:r>
            <a:r>
              <a:rPr lang="en-GB" dirty="0" smtClean="0">
                <a:solidFill>
                  <a:srgbClr val="FF0000"/>
                </a:solidFill>
              </a:rPr>
              <a:t> March 2015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Schedule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7096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Hardware for upgrades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036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10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oSLB</a:t>
            </a:r>
            <a:r>
              <a:rPr lang="en-GB" dirty="0" smtClean="0"/>
              <a:t> and </a:t>
            </a:r>
            <a:r>
              <a:rPr lang="en-GB" dirty="0" err="1" smtClean="0"/>
              <a:t>oRM</a:t>
            </a:r>
            <a:endParaRPr lang="en-GB" dirty="0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576395" y="1752666"/>
            <a:ext cx="2887861" cy="3408462"/>
            <a:chOff x="1320800" y="2736850"/>
            <a:chExt cx="3733800" cy="4406900"/>
          </a:xfrm>
        </p:grpSpPr>
        <p:sp>
          <p:nvSpPr>
            <p:cNvPr id="8" name="Rounded Rectangle 7"/>
            <p:cNvSpPr/>
            <p:nvPr/>
          </p:nvSpPr>
          <p:spPr>
            <a:xfrm>
              <a:off x="1320800" y="2736850"/>
              <a:ext cx="1143000" cy="762000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ECAL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2616200" y="2736850"/>
              <a:ext cx="1143000" cy="762000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HCAL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1320800" y="4552950"/>
              <a:ext cx="3733800" cy="762000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Regional Calorimeter Trigger</a:t>
              </a: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1320800" y="6381750"/>
              <a:ext cx="3733800" cy="762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Global Calorimeter</a:t>
              </a:r>
            </a:p>
            <a:p>
              <a:pPr algn="ctr"/>
              <a:r>
                <a:rPr lang="en-GB" sz="1700" dirty="0"/>
                <a:t>Trigger</a:t>
              </a:r>
            </a:p>
          </p:txBody>
        </p:sp>
        <p:cxnSp>
          <p:nvCxnSpPr>
            <p:cNvPr id="28" name="Straight Arrow Connector 27"/>
            <p:cNvCxnSpPr>
              <a:stCxn id="27" idx="4"/>
              <a:endCxn id="2" idx="0"/>
            </p:cNvCxnSpPr>
            <p:nvPr/>
          </p:nvCxnSpPr>
          <p:spPr>
            <a:xfrm>
              <a:off x="1892300" y="3825081"/>
              <a:ext cx="0" cy="401637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16" idx="2"/>
              <a:endCxn id="25" idx="0"/>
            </p:cNvCxnSpPr>
            <p:nvPr/>
          </p:nvCxnSpPr>
          <p:spPr>
            <a:xfrm>
              <a:off x="3187700" y="3498850"/>
              <a:ext cx="0" cy="1054100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stCxn id="42" idx="3"/>
            </p:cNvCxnSpPr>
            <p:nvPr/>
          </p:nvCxnSpPr>
          <p:spPr>
            <a:xfrm flipH="1">
              <a:off x="2311400" y="5627140"/>
              <a:ext cx="760959" cy="754610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>
              <a:stCxn id="42" idx="5"/>
            </p:cNvCxnSpPr>
            <p:nvPr/>
          </p:nvCxnSpPr>
          <p:spPr>
            <a:xfrm>
              <a:off x="3303040" y="5627140"/>
              <a:ext cx="837160" cy="754610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2" name="Oval 1"/>
            <p:cNvSpPr/>
            <p:nvPr/>
          </p:nvSpPr>
          <p:spPr>
            <a:xfrm>
              <a:off x="1729184" y="4226718"/>
              <a:ext cx="326231" cy="326231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Oval 26"/>
            <p:cNvSpPr/>
            <p:nvPr/>
          </p:nvSpPr>
          <p:spPr>
            <a:xfrm>
              <a:off x="1729184" y="3498850"/>
              <a:ext cx="326231" cy="326231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Oval 30"/>
            <p:cNvSpPr/>
            <p:nvPr/>
          </p:nvSpPr>
          <p:spPr>
            <a:xfrm>
              <a:off x="4292600" y="4226719"/>
              <a:ext cx="326231" cy="326231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Oval 41"/>
            <p:cNvSpPr/>
            <p:nvPr/>
          </p:nvSpPr>
          <p:spPr>
            <a:xfrm>
              <a:off x="3024584" y="5348684"/>
              <a:ext cx="326231" cy="326231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2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3884215" y="2736850"/>
              <a:ext cx="1143000" cy="762000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HF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cxnSp>
          <p:nvCxnSpPr>
            <p:cNvPr id="52" name="Straight Arrow Connector 31"/>
            <p:cNvCxnSpPr>
              <a:stCxn id="51" idx="2"/>
              <a:endCxn id="31" idx="0"/>
            </p:cNvCxnSpPr>
            <p:nvPr/>
          </p:nvCxnSpPr>
          <p:spPr>
            <a:xfrm>
              <a:off x="4455715" y="3498850"/>
              <a:ext cx="1" cy="727869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pic>
        <p:nvPicPr>
          <p:cNvPr id="24" name="Picture 3" descr="P:\CMSproj\oRM\pictures\20130814_143303.jpg"/>
          <p:cNvPicPr>
            <a:picLocks noChangeAspect="1" noChangeArrowheads="1"/>
          </p:cNvPicPr>
          <p:nvPr/>
        </p:nvPicPr>
        <p:blipFill>
          <a:blip r:embed="rId2" cstate="print"/>
          <a:srcRect l="9310" t="33073" r="17839" b="32552"/>
          <a:stretch>
            <a:fillRect/>
          </a:stretch>
        </p:blipFill>
        <p:spPr bwMode="auto">
          <a:xfrm>
            <a:off x="3781285" y="3426228"/>
            <a:ext cx="5002574" cy="17703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  <p:pic>
        <p:nvPicPr>
          <p:cNvPr id="30" name="Picture 2" descr="E:\Downloads\20130709_084447.jpg"/>
          <p:cNvPicPr>
            <a:picLocks noChangeAspect="1" noChangeArrowheads="1"/>
          </p:cNvPicPr>
          <p:nvPr/>
        </p:nvPicPr>
        <p:blipFill>
          <a:blip r:embed="rId3" cstate="print"/>
          <a:srcRect l="3373" t="34314" r="13097" b="33921"/>
          <a:stretch>
            <a:fillRect/>
          </a:stretch>
        </p:blipFill>
        <p:spPr bwMode="auto">
          <a:xfrm>
            <a:off x="3563900" y="1692788"/>
            <a:ext cx="5437345" cy="15507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  <p:cxnSp>
        <p:nvCxnSpPr>
          <p:cNvPr id="12" name="Straight Arrow Connector 11"/>
          <p:cNvCxnSpPr>
            <a:stCxn id="24" idx="1"/>
            <a:endCxn id="2" idx="6"/>
          </p:cNvCxnSpPr>
          <p:nvPr/>
        </p:nvCxnSpPr>
        <p:spPr>
          <a:xfrm flipH="1" flipV="1">
            <a:off x="1144574" y="3031146"/>
            <a:ext cx="2636711" cy="1280256"/>
          </a:xfrm>
          <a:prstGeom prst="straightConnector1">
            <a:avLst/>
          </a:prstGeom>
          <a:ln w="38100" cap="rnd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30" idx="1"/>
            <a:endCxn id="27" idx="6"/>
          </p:cNvCxnSpPr>
          <p:nvPr/>
        </p:nvCxnSpPr>
        <p:spPr>
          <a:xfrm flipH="1">
            <a:off x="1144574" y="2468184"/>
            <a:ext cx="2419326" cy="1"/>
          </a:xfrm>
          <a:prstGeom prst="straightConnector1">
            <a:avLst/>
          </a:prstGeom>
          <a:ln w="38100" cap="rnd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353" y="116632"/>
            <a:ext cx="3362325" cy="666750"/>
          </a:xfrm>
          <a:prstGeom prst="rect">
            <a:avLst/>
          </a:prstGeom>
        </p:spPr>
      </p:pic>
      <p:sp>
        <p:nvSpPr>
          <p:cNvPr id="37" name="Rectangle 11"/>
          <p:cNvSpPr>
            <a:spLocks/>
          </p:cNvSpPr>
          <p:nvPr/>
        </p:nvSpPr>
        <p:spPr bwMode="auto">
          <a:xfrm>
            <a:off x="8229600" y="2904986"/>
            <a:ext cx="732732" cy="295413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miter lim="800000"/>
            <a:headEnd/>
            <a:tailEnd/>
          </a:ln>
          <a:extLst/>
        </p:spPr>
        <p:txBody>
          <a:bodyPr lIns="26787" tIns="26787" rIns="26787" bIns="26787" anchor="ctr"/>
          <a:lstStyle/>
          <a:p>
            <a:r>
              <a:rPr lang="en-US" sz="1800" b="1" dirty="0" err="1" smtClean="0">
                <a:solidFill>
                  <a:srgbClr val="FFFF00"/>
                </a:solidFill>
                <a:latin typeface="+mn-lt"/>
                <a:ea typeface="MS PGothic" pitchFamily="34" charset="-128"/>
              </a:rPr>
              <a:t>oSLB</a:t>
            </a:r>
            <a:endParaRPr lang="en-US" sz="1800" b="1" dirty="0">
              <a:solidFill>
                <a:srgbClr val="FFFF00"/>
              </a:solidFill>
              <a:latin typeface="+mn-lt"/>
              <a:ea typeface="MS PGothic" pitchFamily="34" charset="-128"/>
            </a:endParaRPr>
          </a:p>
        </p:txBody>
      </p:sp>
      <p:sp>
        <p:nvSpPr>
          <p:cNvPr id="39" name="Rectangle 11"/>
          <p:cNvSpPr>
            <a:spLocks/>
          </p:cNvSpPr>
          <p:nvPr/>
        </p:nvSpPr>
        <p:spPr bwMode="auto">
          <a:xfrm>
            <a:off x="8077200" y="4866448"/>
            <a:ext cx="656532" cy="294680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miter lim="800000"/>
            <a:headEnd/>
            <a:tailEnd/>
          </a:ln>
          <a:extLst/>
        </p:spPr>
        <p:txBody>
          <a:bodyPr lIns="26787" tIns="26787" rIns="26787" bIns="26787" anchor="ctr"/>
          <a:lstStyle/>
          <a:p>
            <a:r>
              <a:rPr lang="en-US" sz="1800" b="1" dirty="0" err="1" smtClean="0">
                <a:solidFill>
                  <a:srgbClr val="FFFF00"/>
                </a:solidFill>
                <a:latin typeface="+mn-lt"/>
                <a:ea typeface="MS PGothic" pitchFamily="34" charset="-128"/>
              </a:rPr>
              <a:t>oRM</a:t>
            </a:r>
            <a:endParaRPr lang="en-US" sz="1800" b="1" dirty="0">
              <a:solidFill>
                <a:srgbClr val="FFFF00"/>
              </a:solidFill>
              <a:latin typeface="+mn-lt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742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11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oSLB</a:t>
            </a:r>
            <a:r>
              <a:rPr lang="en-GB" dirty="0" smtClean="0"/>
              <a:t> and </a:t>
            </a:r>
            <a:r>
              <a:rPr lang="en-GB" dirty="0" err="1" smtClean="0"/>
              <a:t>oRM</a:t>
            </a:r>
            <a:endParaRPr lang="en-GB" dirty="0"/>
          </a:p>
        </p:txBody>
      </p:sp>
      <p:pic>
        <p:nvPicPr>
          <p:cNvPr id="24" name="Picture 3" descr="P:\CMSproj\oRM\pictures\20130814_143303.jpg"/>
          <p:cNvPicPr>
            <a:picLocks noChangeAspect="1" noChangeArrowheads="1"/>
          </p:cNvPicPr>
          <p:nvPr/>
        </p:nvPicPr>
        <p:blipFill>
          <a:blip r:embed="rId2" cstate="print"/>
          <a:srcRect l="9310" t="33073" r="17839" b="32552"/>
          <a:stretch>
            <a:fillRect/>
          </a:stretch>
        </p:blipFill>
        <p:spPr bwMode="auto">
          <a:xfrm>
            <a:off x="3781285" y="3426228"/>
            <a:ext cx="5002574" cy="17703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  <p:pic>
        <p:nvPicPr>
          <p:cNvPr id="30" name="Picture 2" descr="E:\Downloads\20130709_084447.jpg"/>
          <p:cNvPicPr>
            <a:picLocks noChangeAspect="1" noChangeArrowheads="1"/>
          </p:cNvPicPr>
          <p:nvPr/>
        </p:nvPicPr>
        <p:blipFill>
          <a:blip r:embed="rId3" cstate="print"/>
          <a:srcRect l="3373" t="34314" r="13097" b="33921"/>
          <a:stretch>
            <a:fillRect/>
          </a:stretch>
        </p:blipFill>
        <p:spPr bwMode="auto">
          <a:xfrm>
            <a:off x="3563900" y="1692788"/>
            <a:ext cx="5437345" cy="15507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  <p:sp>
        <p:nvSpPr>
          <p:cNvPr id="33" name="Content Placeholder 6"/>
          <p:cNvSpPr>
            <a:spLocks noGrp="1"/>
          </p:cNvSpPr>
          <p:nvPr>
            <p:ph sz="quarter" idx="13"/>
          </p:nvPr>
        </p:nvSpPr>
        <p:spPr>
          <a:xfrm>
            <a:off x="228600" y="1371600"/>
            <a:ext cx="3305174" cy="4912757"/>
          </a:xfrm>
        </p:spPr>
        <p:txBody>
          <a:bodyPr>
            <a:noAutofit/>
          </a:bodyPr>
          <a:lstStyle/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/>
              <a:t>Kintex-7 FPGAs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/>
              <a:t>Mount on existing VME cards, replacing copper links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Have now been manufactured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Installation pending an installation readiness review</a:t>
            </a:r>
          </a:p>
          <a:p>
            <a:endParaRPr lang="en-GB" dirty="0"/>
          </a:p>
        </p:txBody>
      </p:sp>
      <p:pic>
        <p:nvPicPr>
          <p:cNvPr id="34" name="Picture 2" descr="P:\CMSproj\oslb_s\pictures\idle-3v3-tcc6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4343400"/>
            <a:ext cx="2667000" cy="2001550"/>
          </a:xfrm>
          <a:prstGeom prst="rect">
            <a:avLst/>
          </a:prstGeom>
          <a:noFill/>
        </p:spPr>
      </p:pic>
      <p:sp>
        <p:nvSpPr>
          <p:cNvPr id="36" name="Rectangle 11"/>
          <p:cNvSpPr>
            <a:spLocks/>
          </p:cNvSpPr>
          <p:nvPr/>
        </p:nvSpPr>
        <p:spPr bwMode="auto">
          <a:xfrm>
            <a:off x="1257299" y="6010275"/>
            <a:ext cx="1752601" cy="296466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miter lim="800000"/>
            <a:headEnd/>
            <a:tailEnd/>
          </a:ln>
          <a:extLst/>
        </p:spPr>
        <p:txBody>
          <a:bodyPr lIns="26787" tIns="26787" rIns="26787" bIns="26787" anchor="ctr"/>
          <a:lstStyle/>
          <a:p>
            <a:r>
              <a:rPr lang="en-US" sz="1800" b="1" dirty="0" err="1" smtClean="0">
                <a:solidFill>
                  <a:srgbClr val="FFFF00"/>
                </a:solidFill>
                <a:latin typeface="+mn-lt"/>
                <a:ea typeface="MS PGothic" pitchFamily="34" charset="-128"/>
              </a:rPr>
              <a:t>oSLB</a:t>
            </a:r>
            <a:r>
              <a:rPr lang="en-US" sz="1800" b="1" dirty="0" smtClean="0">
                <a:solidFill>
                  <a:srgbClr val="FFFF00"/>
                </a:solidFill>
                <a:latin typeface="+mn-lt"/>
                <a:ea typeface="MS PGothic" pitchFamily="34" charset="-128"/>
              </a:rPr>
              <a:t> @ 4.8Gb/s</a:t>
            </a:r>
            <a:endParaRPr lang="en-US" sz="1800" b="1" dirty="0">
              <a:solidFill>
                <a:srgbClr val="FFFF00"/>
              </a:solidFill>
              <a:latin typeface="+mn-lt"/>
              <a:ea typeface="MS PGothic" pitchFamily="34" charset="-128"/>
            </a:endParaRPr>
          </a:p>
        </p:txBody>
      </p:sp>
      <p:sp>
        <p:nvSpPr>
          <p:cNvPr id="14" name="Rectangle 11"/>
          <p:cNvSpPr>
            <a:spLocks/>
          </p:cNvSpPr>
          <p:nvPr/>
        </p:nvSpPr>
        <p:spPr bwMode="auto">
          <a:xfrm>
            <a:off x="8229600" y="2904986"/>
            <a:ext cx="732732" cy="295413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miter lim="800000"/>
            <a:headEnd/>
            <a:tailEnd/>
          </a:ln>
          <a:extLst/>
        </p:spPr>
        <p:txBody>
          <a:bodyPr lIns="26787" tIns="26787" rIns="26787" bIns="26787" anchor="ctr"/>
          <a:lstStyle/>
          <a:p>
            <a:r>
              <a:rPr lang="en-US" sz="1800" b="1" dirty="0" err="1" smtClean="0">
                <a:solidFill>
                  <a:srgbClr val="FFFF00"/>
                </a:solidFill>
                <a:latin typeface="+mn-lt"/>
                <a:ea typeface="MS PGothic" pitchFamily="34" charset="-128"/>
              </a:rPr>
              <a:t>oSLB</a:t>
            </a:r>
            <a:endParaRPr lang="en-US" sz="1800" b="1" dirty="0">
              <a:solidFill>
                <a:srgbClr val="FFFF00"/>
              </a:solidFill>
              <a:latin typeface="+mn-lt"/>
              <a:ea typeface="MS PGothic" pitchFamily="34" charset="-128"/>
            </a:endParaRPr>
          </a:p>
        </p:txBody>
      </p:sp>
      <p:sp>
        <p:nvSpPr>
          <p:cNvPr id="15" name="Rectangle 11"/>
          <p:cNvSpPr>
            <a:spLocks/>
          </p:cNvSpPr>
          <p:nvPr/>
        </p:nvSpPr>
        <p:spPr bwMode="auto">
          <a:xfrm>
            <a:off x="8077200" y="4866448"/>
            <a:ext cx="656532" cy="294680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miter lim="800000"/>
            <a:headEnd/>
            <a:tailEnd/>
          </a:ln>
          <a:extLst/>
        </p:spPr>
        <p:txBody>
          <a:bodyPr lIns="26787" tIns="26787" rIns="26787" bIns="26787" anchor="ctr"/>
          <a:lstStyle/>
          <a:p>
            <a:r>
              <a:rPr lang="en-US" sz="1800" b="1" dirty="0" err="1" smtClean="0">
                <a:solidFill>
                  <a:srgbClr val="FFFF00"/>
                </a:solidFill>
                <a:latin typeface="+mn-lt"/>
                <a:ea typeface="MS PGothic" pitchFamily="34" charset="-128"/>
              </a:rPr>
              <a:t>oRM</a:t>
            </a:r>
            <a:endParaRPr lang="en-US" sz="1800" b="1" dirty="0">
              <a:solidFill>
                <a:srgbClr val="FFFF00"/>
              </a:solidFill>
              <a:latin typeface="+mn-lt"/>
              <a:ea typeface="MS PGothic" pitchFamily="34" charset="-128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353" y="116632"/>
            <a:ext cx="3362325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98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022156" y="1250652"/>
            <a:ext cx="3248024" cy="4724400"/>
          </a:xfrm>
          <a:ln w="38100">
            <a:solidFill>
              <a:srgbClr val="FF0000"/>
            </a:solidFill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</a:t>
            </a:r>
            <a:r>
              <a:rPr lang="en-GB" dirty="0" smtClean="0"/>
              <a:t>HTR</a:t>
            </a:r>
            <a:endParaRPr lang="en-GB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576395" y="1752666"/>
            <a:ext cx="2887861" cy="3408462"/>
            <a:chOff x="1320800" y="2736850"/>
            <a:chExt cx="3733800" cy="4406900"/>
          </a:xfrm>
        </p:grpSpPr>
        <p:sp>
          <p:nvSpPr>
            <p:cNvPr id="9" name="Rounded Rectangle 8"/>
            <p:cNvSpPr/>
            <p:nvPr/>
          </p:nvSpPr>
          <p:spPr>
            <a:xfrm>
              <a:off x="1320800" y="2736850"/>
              <a:ext cx="1143000" cy="762000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ECAL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616200" y="2736850"/>
              <a:ext cx="1143000" cy="762000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HCAL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320800" y="4552950"/>
              <a:ext cx="3733800" cy="762000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Regional Calorimeter Trigger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320800" y="6381750"/>
              <a:ext cx="3733800" cy="762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Global Calorimeter</a:t>
              </a:r>
            </a:p>
            <a:p>
              <a:pPr algn="ctr"/>
              <a:r>
                <a:rPr lang="en-GB" sz="1700" dirty="0"/>
                <a:t>Trigger</a:t>
              </a:r>
            </a:p>
          </p:txBody>
        </p:sp>
        <p:cxnSp>
          <p:nvCxnSpPr>
            <p:cNvPr id="13" name="Straight Arrow Connector 12"/>
            <p:cNvCxnSpPr>
              <a:stCxn id="18" idx="4"/>
              <a:endCxn id="17" idx="0"/>
            </p:cNvCxnSpPr>
            <p:nvPr/>
          </p:nvCxnSpPr>
          <p:spPr>
            <a:xfrm>
              <a:off x="1892300" y="3825081"/>
              <a:ext cx="0" cy="401637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10" idx="2"/>
              <a:endCxn id="11" idx="0"/>
            </p:cNvCxnSpPr>
            <p:nvPr/>
          </p:nvCxnSpPr>
          <p:spPr>
            <a:xfrm>
              <a:off x="3187700" y="3498850"/>
              <a:ext cx="0" cy="1054100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20" idx="3"/>
            </p:cNvCxnSpPr>
            <p:nvPr/>
          </p:nvCxnSpPr>
          <p:spPr>
            <a:xfrm flipH="1">
              <a:off x="2311400" y="5627140"/>
              <a:ext cx="760959" cy="754610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20" idx="5"/>
            </p:cNvCxnSpPr>
            <p:nvPr/>
          </p:nvCxnSpPr>
          <p:spPr>
            <a:xfrm>
              <a:off x="3303040" y="5627140"/>
              <a:ext cx="837160" cy="754610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17" name="Oval 16"/>
            <p:cNvSpPr/>
            <p:nvPr/>
          </p:nvSpPr>
          <p:spPr>
            <a:xfrm>
              <a:off x="1729184" y="4226718"/>
              <a:ext cx="326231" cy="326231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Oval 17"/>
            <p:cNvSpPr/>
            <p:nvPr/>
          </p:nvSpPr>
          <p:spPr>
            <a:xfrm>
              <a:off x="1729184" y="3498850"/>
              <a:ext cx="326231" cy="326231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Oval 18"/>
            <p:cNvSpPr/>
            <p:nvPr/>
          </p:nvSpPr>
          <p:spPr>
            <a:xfrm>
              <a:off x="4292600" y="4226719"/>
              <a:ext cx="326231" cy="326231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Oval 19"/>
            <p:cNvSpPr/>
            <p:nvPr/>
          </p:nvSpPr>
          <p:spPr>
            <a:xfrm>
              <a:off x="3024584" y="5348684"/>
              <a:ext cx="326231" cy="326231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2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3884215" y="2736850"/>
              <a:ext cx="1143000" cy="762000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HF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cxnSp>
          <p:nvCxnSpPr>
            <p:cNvPr id="22" name="Straight Arrow Connector 31"/>
            <p:cNvCxnSpPr>
              <a:stCxn id="21" idx="2"/>
              <a:endCxn id="19" idx="0"/>
            </p:cNvCxnSpPr>
            <p:nvPr/>
          </p:nvCxnSpPr>
          <p:spPr>
            <a:xfrm>
              <a:off x="4455715" y="3498850"/>
              <a:ext cx="1" cy="727869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cxnSp>
        <p:nvCxnSpPr>
          <p:cNvPr id="23" name="Straight Arrow Connector 22"/>
          <p:cNvCxnSpPr>
            <a:stCxn id="7" idx="0"/>
          </p:cNvCxnSpPr>
          <p:nvPr/>
        </p:nvCxnSpPr>
        <p:spPr>
          <a:xfrm flipH="1" flipV="1">
            <a:off x="3275856" y="2276872"/>
            <a:ext cx="1008112" cy="1335980"/>
          </a:xfrm>
          <a:prstGeom prst="straightConnector1">
            <a:avLst/>
          </a:prstGeom>
          <a:ln w="38100" cap="rnd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96" y="5619"/>
            <a:ext cx="1809855" cy="1263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490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022156" y="1250652"/>
            <a:ext cx="3248024" cy="4724400"/>
          </a:xfrm>
          <a:ln w="38100">
            <a:solidFill>
              <a:srgbClr val="FF0000"/>
            </a:solidFill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</a:t>
            </a:r>
            <a:r>
              <a:rPr lang="en-GB" dirty="0" smtClean="0"/>
              <a:t>HTR</a:t>
            </a:r>
            <a:endParaRPr lang="en-GB" dirty="0"/>
          </a:p>
        </p:txBody>
      </p:sp>
      <p:sp>
        <p:nvSpPr>
          <p:cNvPr id="24" name="Content Placeholder 6"/>
          <p:cNvSpPr txBox="1">
            <a:spLocks/>
          </p:cNvSpPr>
          <p:nvPr/>
        </p:nvSpPr>
        <p:spPr>
          <a:xfrm>
            <a:off x="228600" y="1371600"/>
            <a:ext cx="3305174" cy="4912757"/>
          </a:xfrm>
          <a:prstGeom prst="rect">
            <a:avLst/>
          </a:prstGeom>
        </p:spPr>
        <p:txBody>
          <a:bodyPr vert="horz" lIns="91421" tIns="45711" rIns="91421" bIns="45711" rtlCol="0">
            <a:noAutofit/>
          </a:bodyPr>
          <a:lstStyle>
            <a:lvl1pPr marL="0" indent="0" algn="l" defTabSz="914212" rtl="0" eaLnBrk="1" latinLnBrk="0" hangingPunct="1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Font typeface="Arial" pitchFamily="34" charset="0"/>
              <a:buNone/>
              <a:defRPr sz="1800" b="0" i="0" kern="1200" cap="none" spc="30" baseline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171415" indent="-171415" algn="l" defTabSz="914212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2pPr>
            <a:lvl3pPr marL="344417" indent="-165065" algn="l" defTabSz="914212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3pPr>
            <a:lvl4pPr marL="517420" indent="-169828" algn="l" defTabSz="914212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4pPr>
            <a:lvl5pPr marL="688833" indent="-173002" algn="l" defTabSz="914212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5pPr>
            <a:lvl6pPr marL="868501" indent="-173700" algn="l" defTabSz="914212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9630" indent="-173700" algn="l" defTabSz="914212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43328" indent="-173700" algn="l" defTabSz="914212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07888" indent="-173700" algn="l" defTabSz="914212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2</a:t>
            </a:r>
            <a:r>
              <a:rPr lang="en-GB" dirty="0" smtClean="0">
                <a:latin typeface="Corbel"/>
              </a:rPr>
              <a:t>× Virt</a:t>
            </a:r>
            <a:r>
              <a:rPr lang="en-GB" dirty="0" smtClean="0"/>
              <a:t>ex-6 FPGAs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Cost-optimised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One-for-one replacement of existing HTR cards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Modular design with services on mezzanine cards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Mixed </a:t>
            </a:r>
            <a:r>
              <a:rPr lang="en-GB" dirty="0" err="1" smtClean="0"/>
              <a:t>PPod</a:t>
            </a:r>
            <a:r>
              <a:rPr lang="en-GB" dirty="0" smtClean="0"/>
              <a:t> and SFP+ optics</a:t>
            </a:r>
          </a:p>
          <a:p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-3436"/>
          <a:stretch/>
        </p:blipFill>
        <p:spPr>
          <a:xfrm>
            <a:off x="228709" y="4069296"/>
            <a:ext cx="3833842" cy="2510472"/>
          </a:xfrm>
          <a:prstGeom prst="rect">
            <a:avLst/>
          </a:prstGeom>
          <a:solidFill>
            <a:schemeClr val="tx1"/>
          </a:solidFill>
          <a:ln w="38100">
            <a:solidFill>
              <a:srgbClr val="FF0000"/>
            </a:solidFill>
          </a:ln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796" y="5619"/>
            <a:ext cx="1809855" cy="1263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5987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oRSC</a:t>
            </a:r>
            <a:endParaRPr lang="en-GB" dirty="0"/>
          </a:p>
        </p:txBody>
      </p:sp>
      <p:pic>
        <p:nvPicPr>
          <p:cNvPr id="46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4" t="4702" b="2385"/>
          <a:stretch/>
        </p:blipFill>
        <p:spPr bwMode="auto">
          <a:xfrm>
            <a:off x="3929062" y="1724537"/>
            <a:ext cx="5116711" cy="4348758"/>
          </a:xfrm>
          <a:prstGeom prst="rect">
            <a:avLst/>
          </a:prstGeom>
          <a:noFill/>
          <a:ln w="38100" cap="rnd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Arrow Connector 11"/>
          <p:cNvCxnSpPr>
            <a:stCxn id="46" idx="1"/>
            <a:endCxn id="42" idx="6"/>
          </p:cNvCxnSpPr>
          <p:nvPr/>
        </p:nvCxnSpPr>
        <p:spPr>
          <a:xfrm flipH="1">
            <a:off x="2146484" y="3898916"/>
            <a:ext cx="1782578" cy="1"/>
          </a:xfrm>
          <a:prstGeom prst="straightConnector1">
            <a:avLst/>
          </a:prstGeom>
          <a:ln w="38100" cap="rnd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2" descr="C:\Users\awr01\Desktop\BuckyBadge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381" y="0"/>
            <a:ext cx="1150698" cy="149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576395" y="1752666"/>
            <a:ext cx="2887861" cy="3408462"/>
            <a:chOff x="1320800" y="2736850"/>
            <a:chExt cx="3733800" cy="4406900"/>
          </a:xfrm>
        </p:grpSpPr>
        <p:sp>
          <p:nvSpPr>
            <p:cNvPr id="8" name="Rounded Rectangle 7"/>
            <p:cNvSpPr/>
            <p:nvPr/>
          </p:nvSpPr>
          <p:spPr>
            <a:xfrm>
              <a:off x="1320800" y="2736850"/>
              <a:ext cx="1143000" cy="762000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ECAL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2616200" y="2736850"/>
              <a:ext cx="1143000" cy="762000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HCAL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1320800" y="4552950"/>
              <a:ext cx="3733800" cy="762000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Regional Calorimeter Trigger</a:t>
              </a: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1320800" y="6381750"/>
              <a:ext cx="3733800" cy="762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Global Calorimeter</a:t>
              </a:r>
            </a:p>
            <a:p>
              <a:pPr algn="ctr"/>
              <a:r>
                <a:rPr lang="en-GB" sz="1700" dirty="0"/>
                <a:t>Trigger</a:t>
              </a:r>
            </a:p>
          </p:txBody>
        </p:sp>
        <p:cxnSp>
          <p:nvCxnSpPr>
            <p:cNvPr id="28" name="Straight Arrow Connector 27"/>
            <p:cNvCxnSpPr>
              <a:stCxn id="27" idx="4"/>
              <a:endCxn id="2" idx="0"/>
            </p:cNvCxnSpPr>
            <p:nvPr/>
          </p:nvCxnSpPr>
          <p:spPr>
            <a:xfrm>
              <a:off x="1892300" y="3825081"/>
              <a:ext cx="0" cy="401637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16" idx="2"/>
              <a:endCxn id="25" idx="0"/>
            </p:cNvCxnSpPr>
            <p:nvPr/>
          </p:nvCxnSpPr>
          <p:spPr>
            <a:xfrm>
              <a:off x="3187700" y="3498850"/>
              <a:ext cx="0" cy="1054100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stCxn id="42" idx="3"/>
            </p:cNvCxnSpPr>
            <p:nvPr/>
          </p:nvCxnSpPr>
          <p:spPr>
            <a:xfrm flipH="1">
              <a:off x="2311400" y="5627140"/>
              <a:ext cx="760959" cy="754610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>
              <a:stCxn id="42" idx="5"/>
            </p:cNvCxnSpPr>
            <p:nvPr/>
          </p:nvCxnSpPr>
          <p:spPr>
            <a:xfrm>
              <a:off x="3303040" y="5627140"/>
              <a:ext cx="837160" cy="754610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2" name="Oval 1"/>
            <p:cNvSpPr/>
            <p:nvPr/>
          </p:nvSpPr>
          <p:spPr>
            <a:xfrm>
              <a:off x="1729184" y="4226718"/>
              <a:ext cx="326231" cy="326231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Oval 26"/>
            <p:cNvSpPr/>
            <p:nvPr/>
          </p:nvSpPr>
          <p:spPr>
            <a:xfrm>
              <a:off x="1729184" y="3498850"/>
              <a:ext cx="326231" cy="326231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Oval 30"/>
            <p:cNvSpPr/>
            <p:nvPr/>
          </p:nvSpPr>
          <p:spPr>
            <a:xfrm>
              <a:off x="4292600" y="4226719"/>
              <a:ext cx="326231" cy="326231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Oval 41"/>
            <p:cNvSpPr/>
            <p:nvPr/>
          </p:nvSpPr>
          <p:spPr>
            <a:xfrm>
              <a:off x="3024584" y="5348684"/>
              <a:ext cx="326231" cy="326231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2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3884215" y="2736850"/>
              <a:ext cx="1143000" cy="762000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HF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cxnSp>
          <p:nvCxnSpPr>
            <p:cNvPr id="52" name="Straight Arrow Connector 31"/>
            <p:cNvCxnSpPr>
              <a:stCxn id="51" idx="2"/>
              <a:endCxn id="31" idx="0"/>
            </p:cNvCxnSpPr>
            <p:nvPr/>
          </p:nvCxnSpPr>
          <p:spPr>
            <a:xfrm>
              <a:off x="4455715" y="3498850"/>
              <a:ext cx="1" cy="727869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5700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dirty="0" smtClean="0"/>
              <a:t>Andrew W. Rose, Imperial College</a:t>
            </a:r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oRSC</a:t>
            </a:r>
            <a:endParaRPr lang="en-GB" dirty="0"/>
          </a:p>
        </p:txBody>
      </p:sp>
      <p:pic>
        <p:nvPicPr>
          <p:cNvPr id="50" name="Picture 2" descr="C:\Users\awr01\Desktop\BuckyBadge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381" y="0"/>
            <a:ext cx="1150698" cy="149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3148012" cy="4724400"/>
          </a:xfrm>
        </p:spPr>
        <p:txBody>
          <a:bodyPr/>
          <a:lstStyle/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/>
              <a:t>Kintex-7 FPGA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VME interface card</a:t>
            </a:r>
            <a:endParaRPr lang="en-GB" dirty="0"/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Fits </a:t>
            </a:r>
            <a:r>
              <a:rPr lang="en-GB" dirty="0"/>
              <a:t>in current RCT </a:t>
            </a:r>
            <a:r>
              <a:rPr lang="en-GB" dirty="0" smtClean="0"/>
              <a:t>crates 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18 cards </a:t>
            </a:r>
            <a:r>
              <a:rPr lang="en-GB" dirty="0"/>
              <a:t>in </a:t>
            </a:r>
            <a:r>
              <a:rPr lang="en-GB" dirty="0" smtClean="0"/>
              <a:t>total</a:t>
            </a:r>
            <a:endParaRPr lang="en-GB" dirty="0"/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/>
              <a:t>Provides RCT output in optical format </a:t>
            </a:r>
            <a:r>
              <a:rPr lang="en-GB" dirty="0" smtClean="0"/>
              <a:t>to:</a:t>
            </a:r>
          </a:p>
          <a:p>
            <a:pPr marL="492873" lvl="1" indent="-321440"/>
            <a:r>
              <a:rPr lang="en-GB" dirty="0" smtClean="0"/>
              <a:t>Existing GCT Leaf cards</a:t>
            </a:r>
          </a:p>
          <a:p>
            <a:pPr marL="492873" lvl="1" indent="-321440"/>
            <a:r>
              <a:rPr lang="en-GB" dirty="0" smtClean="0"/>
              <a:t>Interim trigger processor</a:t>
            </a:r>
          </a:p>
          <a:p>
            <a:pPr marL="321441" indent="-321440">
              <a:buFont typeface="Arial" pitchFamily="34" charset="0"/>
              <a:buChar char="•"/>
            </a:pPr>
            <a:r>
              <a:rPr lang="en-GB" dirty="0" smtClean="0"/>
              <a:t>Waiting on integration tests before final manufacturing ordered</a:t>
            </a:r>
          </a:p>
          <a:p>
            <a:pPr marL="321441" indent="-321440">
              <a:buFont typeface="Arial" pitchFamily="34" charset="0"/>
              <a:buChar char="•"/>
            </a:pPr>
            <a:endParaRPr lang="en-GB" dirty="0"/>
          </a:p>
          <a:p>
            <a:pPr marL="321440" indent="-321440">
              <a:buFont typeface="Arial" panose="020B0604020202020204" pitchFamily="34" charset="0"/>
              <a:buChar char="•"/>
            </a:pPr>
            <a:endParaRPr lang="en-GB" dirty="0"/>
          </a:p>
          <a:p>
            <a:pPr marL="321440" indent="-321440">
              <a:buFont typeface="Arial" panose="020B0604020202020204" pitchFamily="34" charset="0"/>
              <a:buChar char="•"/>
            </a:pPr>
            <a:endParaRPr lang="en-GB" dirty="0"/>
          </a:p>
          <a:p>
            <a:pPr marL="321440" indent="-321440">
              <a:buFont typeface="Arial" panose="020B0604020202020204" pitchFamily="34" charset="0"/>
              <a:buChar char="•"/>
            </a:pPr>
            <a:endParaRPr lang="en-GB" dirty="0"/>
          </a:p>
        </p:txBody>
      </p:sp>
      <p:grpSp>
        <p:nvGrpSpPr>
          <p:cNvPr id="2" name="Group 1"/>
          <p:cNvGrpSpPr/>
          <p:nvPr/>
        </p:nvGrpSpPr>
        <p:grpSpPr>
          <a:xfrm>
            <a:off x="3929062" y="1732210"/>
            <a:ext cx="5116711" cy="4348758"/>
            <a:chOff x="3929062" y="1718562"/>
            <a:chExt cx="5116711" cy="4348758"/>
          </a:xfrm>
        </p:grpSpPr>
        <p:pic>
          <p:nvPicPr>
            <p:cNvPr id="46" name="Picture 1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84" t="4702" b="2385"/>
            <a:stretch/>
          </p:blipFill>
          <p:spPr bwMode="auto">
            <a:xfrm>
              <a:off x="3929062" y="1718562"/>
              <a:ext cx="5116711" cy="4348758"/>
            </a:xfrm>
            <a:prstGeom prst="rect">
              <a:avLst/>
            </a:pr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Rectangle 2"/>
            <p:cNvSpPr>
              <a:spLocks/>
            </p:cNvSpPr>
            <p:nvPr/>
          </p:nvSpPr>
          <p:spPr bwMode="auto">
            <a:xfrm>
              <a:off x="4263127" y="1921291"/>
              <a:ext cx="1120276" cy="3589734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38100">
              <a:solidFill>
                <a:srgbClr val="FF0000"/>
              </a:solidFill>
              <a:miter lim="800000"/>
              <a:headEnd/>
              <a:tailEnd/>
            </a:ln>
            <a:extLst/>
          </p:spPr>
          <p:txBody>
            <a:bodyPr wrap="square" lIns="0" tIns="0" rIns="0" bIns="0" anchor="ctr"/>
            <a:lstStyle/>
            <a:p>
              <a:pPr algn="ctr"/>
              <a:r>
                <a:rPr lang="en-US" sz="1800" b="1" dirty="0">
                  <a:solidFill>
                    <a:srgbClr val="FFFF00"/>
                  </a:solidFill>
                  <a:latin typeface="+mn-lt"/>
                  <a:ea typeface="MS PGothic" pitchFamily="34" charset="-128"/>
                </a:rPr>
                <a:t>ECL</a:t>
              </a:r>
              <a:endParaRPr lang="en-US" sz="1800" dirty="0">
                <a:solidFill>
                  <a:schemeClr val="tx1"/>
                </a:solidFill>
                <a:latin typeface="+mn-lt"/>
                <a:ea typeface="MS PGothic" pitchFamily="34" charset="-128"/>
              </a:endParaRPr>
            </a:p>
            <a:p>
              <a:pPr algn="ctr"/>
              <a:r>
                <a:rPr lang="en-US" sz="1800" b="1" dirty="0">
                  <a:solidFill>
                    <a:srgbClr val="FFFF00"/>
                  </a:solidFill>
                  <a:latin typeface="+mn-lt"/>
                  <a:ea typeface="MS PGothic" pitchFamily="34" charset="-128"/>
                </a:rPr>
                <a:t>to</a:t>
              </a:r>
            </a:p>
            <a:p>
              <a:pPr algn="ctr"/>
              <a:r>
                <a:rPr lang="en-US" sz="1800" b="1" dirty="0">
                  <a:solidFill>
                    <a:srgbClr val="FFFF00"/>
                  </a:solidFill>
                  <a:latin typeface="+mn-lt"/>
                  <a:ea typeface="MS PGothic" pitchFamily="34" charset="-128"/>
                </a:rPr>
                <a:t>LVTTL translators</a:t>
              </a:r>
            </a:p>
          </p:txBody>
        </p:sp>
        <p:sp>
          <p:nvSpPr>
            <p:cNvPr id="36" name="Rectangle 5"/>
            <p:cNvSpPr>
              <a:spLocks/>
            </p:cNvSpPr>
            <p:nvPr/>
          </p:nvSpPr>
          <p:spPr bwMode="auto">
            <a:xfrm>
              <a:off x="5555599" y="4519029"/>
              <a:ext cx="1553766" cy="1449409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38100">
              <a:solidFill>
                <a:srgbClr val="FF0000"/>
              </a:solidFill>
              <a:miter lim="800000"/>
              <a:headEnd/>
              <a:tailEnd/>
            </a:ln>
            <a:extLst/>
          </p:spPr>
          <p:txBody>
            <a:bodyPr lIns="26787" tIns="26787" rIns="26787" bIns="26787" anchor="ctr"/>
            <a:lstStyle/>
            <a:p>
              <a:pPr algn="ctr"/>
              <a:r>
                <a:rPr lang="en-US" sz="1800" b="1" dirty="0">
                  <a:solidFill>
                    <a:srgbClr val="FFFF00"/>
                  </a:solidFill>
                  <a:latin typeface="+mn-lt"/>
                  <a:ea typeface="MS PGothic" pitchFamily="34" charset="-128"/>
                </a:rPr>
                <a:t>RCT</a:t>
              </a:r>
            </a:p>
            <a:p>
              <a:pPr algn="ctr"/>
              <a:r>
                <a:rPr lang="en-US" sz="1800" b="1" dirty="0">
                  <a:solidFill>
                    <a:srgbClr val="FFFF00"/>
                  </a:solidFill>
                  <a:latin typeface="+mn-lt"/>
                  <a:ea typeface="MS PGothic" pitchFamily="34" charset="-128"/>
                </a:rPr>
                <a:t>Clock Interface (NECL)</a:t>
              </a:r>
            </a:p>
          </p:txBody>
        </p:sp>
        <p:sp>
          <p:nvSpPr>
            <p:cNvPr id="39" name="Rectangle 7"/>
            <p:cNvSpPr>
              <a:spLocks/>
            </p:cNvSpPr>
            <p:nvPr/>
          </p:nvSpPr>
          <p:spPr bwMode="auto">
            <a:xfrm>
              <a:off x="7012550" y="3276804"/>
              <a:ext cx="1232296" cy="772418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38100">
              <a:solidFill>
                <a:srgbClr val="FF0000"/>
              </a:solidFill>
              <a:miter lim="800000"/>
              <a:headEnd/>
              <a:tailEnd/>
            </a:ln>
            <a:extLst/>
          </p:spPr>
          <p:txBody>
            <a:bodyPr lIns="26787" tIns="26787" rIns="26787" bIns="26787" anchor="ctr"/>
            <a:lstStyle/>
            <a:p>
              <a:pPr algn="ctr"/>
              <a:r>
                <a:rPr lang="en-US" sz="1800" b="1" dirty="0">
                  <a:solidFill>
                    <a:srgbClr val="FFFF00"/>
                  </a:solidFill>
                  <a:latin typeface="+mn-lt"/>
                  <a:ea typeface="MS PGothic" pitchFamily="34" charset="-128"/>
                </a:rPr>
                <a:t>Avago MiniPOD</a:t>
              </a:r>
              <a:endParaRPr lang="en-US" sz="1800" dirty="0">
                <a:solidFill>
                  <a:schemeClr val="tx1"/>
                </a:solidFill>
                <a:latin typeface="+mn-lt"/>
                <a:ea typeface="MS PGothic" pitchFamily="34" charset="-128"/>
              </a:endParaRPr>
            </a:p>
            <a:p>
              <a:pPr algn="ctr"/>
              <a:r>
                <a:rPr lang="en-US" sz="1800" b="1" dirty="0">
                  <a:solidFill>
                    <a:srgbClr val="FFFF00"/>
                  </a:solidFill>
                  <a:latin typeface="+mn-lt"/>
                  <a:ea typeface="MS PGothic" pitchFamily="34" charset="-128"/>
                </a:rPr>
                <a:t>Tx Modules</a:t>
              </a:r>
            </a:p>
          </p:txBody>
        </p:sp>
        <p:sp>
          <p:nvSpPr>
            <p:cNvPr id="41" name="Rectangle 9"/>
            <p:cNvSpPr>
              <a:spLocks/>
            </p:cNvSpPr>
            <p:nvPr/>
          </p:nvSpPr>
          <p:spPr bwMode="auto">
            <a:xfrm>
              <a:off x="7234613" y="2505053"/>
              <a:ext cx="1500188" cy="642938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38100">
              <a:solidFill>
                <a:srgbClr val="FF0000"/>
              </a:solidFill>
            </a:ln>
            <a:extLst/>
          </p:spPr>
          <p:txBody>
            <a:bodyPr lIns="26787" tIns="26787" rIns="26787" bIns="26787" anchor="ctr"/>
            <a:lstStyle/>
            <a:p>
              <a:r>
                <a:rPr lang="en-US" sz="1800" b="1" dirty="0">
                  <a:solidFill>
                    <a:srgbClr val="FFFF00"/>
                  </a:solidFill>
                  <a:latin typeface="+mn-lt"/>
                  <a:ea typeface="MS PGothic" pitchFamily="34" charset="-128"/>
                </a:rPr>
                <a:t>Spartan-6</a:t>
              </a:r>
              <a:endParaRPr lang="en-US" sz="1800" dirty="0">
                <a:solidFill>
                  <a:schemeClr val="tx1"/>
                </a:solidFill>
                <a:latin typeface="+mn-lt"/>
                <a:ea typeface="MS PGothic" pitchFamily="34" charset="-128"/>
              </a:endParaRPr>
            </a:p>
            <a:p>
              <a:r>
                <a:rPr lang="en-US" sz="1800" b="1" dirty="0">
                  <a:solidFill>
                    <a:srgbClr val="FFFF00"/>
                  </a:solidFill>
                  <a:latin typeface="+mn-lt"/>
                  <a:ea typeface="MS PGothic" pitchFamily="34" charset="-128"/>
                </a:rPr>
                <a:t>VME Interface</a:t>
              </a:r>
            </a:p>
          </p:txBody>
        </p:sp>
        <p:sp>
          <p:nvSpPr>
            <p:cNvPr id="44" name="Rectangle 11"/>
            <p:cNvSpPr>
              <a:spLocks/>
            </p:cNvSpPr>
            <p:nvPr/>
          </p:nvSpPr>
          <p:spPr bwMode="auto">
            <a:xfrm>
              <a:off x="5438847" y="2198777"/>
              <a:ext cx="1178719" cy="803672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38100">
              <a:solidFill>
                <a:srgbClr val="FF0000"/>
              </a:solidFill>
              <a:miter lim="800000"/>
              <a:headEnd/>
              <a:tailEnd/>
            </a:ln>
            <a:extLst/>
          </p:spPr>
          <p:txBody>
            <a:bodyPr lIns="26787" tIns="26787" rIns="26787" bIns="26787" anchor="ctr"/>
            <a:lstStyle/>
            <a:p>
              <a:pPr algn="ctr"/>
              <a:r>
                <a:rPr lang="en-US" sz="1800" b="1" dirty="0">
                  <a:solidFill>
                    <a:srgbClr val="FFFF00"/>
                  </a:solidFill>
                  <a:latin typeface="+mn-lt"/>
                  <a:ea typeface="MS PGothic" pitchFamily="34" charset="-128"/>
                </a:rPr>
                <a:t>Kintex-7</a:t>
              </a:r>
              <a:endParaRPr lang="en-US" sz="1800" dirty="0">
                <a:solidFill>
                  <a:schemeClr val="tx1"/>
                </a:solidFill>
                <a:latin typeface="+mn-lt"/>
                <a:ea typeface="MS PGothic" pitchFamily="34" charset="-128"/>
              </a:endParaRPr>
            </a:p>
            <a:p>
              <a:pPr algn="ctr"/>
              <a:r>
                <a:rPr lang="en-US" sz="1800" b="1" dirty="0">
                  <a:solidFill>
                    <a:srgbClr val="FFFF00"/>
                  </a:solidFill>
                  <a:latin typeface="+mn-lt"/>
                  <a:ea typeface="MS PGothic" pitchFamily="34" charset="-128"/>
                </a:rPr>
                <a:t>XC7K355T</a:t>
              </a:r>
              <a:endParaRPr lang="en-US" sz="1800" dirty="0">
                <a:solidFill>
                  <a:schemeClr val="tx1"/>
                </a:solidFill>
                <a:latin typeface="+mn-lt"/>
                <a:ea typeface="MS PGothic" pitchFamily="34" charset="-128"/>
              </a:endParaRPr>
            </a:p>
            <a:p>
              <a:pPr algn="ctr"/>
              <a:r>
                <a:rPr lang="en-US" sz="1800" b="1" dirty="0">
                  <a:solidFill>
                    <a:srgbClr val="FFFF00"/>
                  </a:solidFill>
                  <a:latin typeface="+mn-lt"/>
                  <a:ea typeface="MS PGothic" pitchFamily="34" charset="-128"/>
                </a:rPr>
                <a:t>FPGA</a:t>
              </a:r>
            </a:p>
          </p:txBody>
        </p:sp>
        <p:cxnSp>
          <p:nvCxnSpPr>
            <p:cNvPr id="11" name="Straight Arrow Connector 10"/>
            <p:cNvCxnSpPr>
              <a:stCxn id="44" idx="2"/>
            </p:cNvCxnSpPr>
            <p:nvPr/>
          </p:nvCxnSpPr>
          <p:spPr>
            <a:xfrm>
              <a:off x="6028206" y="3002449"/>
              <a:ext cx="0" cy="70544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39" idx="1"/>
            </p:cNvCxnSpPr>
            <p:nvPr/>
          </p:nvCxnSpPr>
          <p:spPr>
            <a:xfrm flipH="1" flipV="1">
              <a:off x="6661547" y="3276805"/>
              <a:ext cx="351003" cy="38620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>
              <a:stCxn id="39" idx="1"/>
            </p:cNvCxnSpPr>
            <p:nvPr/>
          </p:nvCxnSpPr>
          <p:spPr>
            <a:xfrm flipH="1">
              <a:off x="6661547" y="3663014"/>
              <a:ext cx="351003" cy="38620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>
              <a:stCxn id="41" idx="0"/>
            </p:cNvCxnSpPr>
            <p:nvPr/>
          </p:nvCxnSpPr>
          <p:spPr>
            <a:xfrm flipV="1">
              <a:off x="7984707" y="2242761"/>
              <a:ext cx="0" cy="26229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5020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3"/>
          <p:cNvPicPr>
            <a:picLocks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" r="14" b="2181"/>
          <a:stretch/>
        </p:blipFill>
        <p:spPr bwMode="auto">
          <a:xfrm>
            <a:off x="339328" y="1355112"/>
            <a:ext cx="4346526" cy="2710024"/>
          </a:xfrm>
          <a:prstGeom prst="rect">
            <a:avLst/>
          </a:prstGeom>
          <a:noFill/>
          <a:ln w="38100" cap="rnd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TDR trigger upgrade</a:t>
            </a:r>
          </a:p>
        </p:txBody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5646538" y="1752600"/>
            <a:ext cx="2887862" cy="3482133"/>
            <a:chOff x="7873999" y="2736849"/>
            <a:chExt cx="3733801" cy="4502151"/>
          </a:xfrm>
        </p:grpSpPr>
        <p:sp>
          <p:nvSpPr>
            <p:cNvPr id="20" name="Rectangle 19"/>
            <p:cNvSpPr/>
            <p:nvPr/>
          </p:nvSpPr>
          <p:spPr>
            <a:xfrm>
              <a:off x="8254999" y="4552950"/>
              <a:ext cx="381000" cy="43814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7873999" y="2736850"/>
              <a:ext cx="1143000" cy="762000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ECAL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9169399" y="2736850"/>
              <a:ext cx="1143000" cy="762000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HF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sp>
          <p:nvSpPr>
            <p:cNvPr id="27" name="Oval 26"/>
            <p:cNvSpPr/>
            <p:nvPr/>
          </p:nvSpPr>
          <p:spPr>
            <a:xfrm>
              <a:off x="8282383" y="3498850"/>
              <a:ext cx="326231" cy="326231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7873999" y="4552949"/>
              <a:ext cx="3733800" cy="762000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Calorimeter Trigger</a:t>
              </a:r>
            </a:p>
            <a:p>
              <a:pPr algn="ctr"/>
              <a:r>
                <a:rPr lang="en-GB" sz="1700" dirty="0"/>
                <a:t>Layer 1</a:t>
              </a:r>
            </a:p>
          </p:txBody>
        </p:sp>
        <p:cxnSp>
          <p:nvCxnSpPr>
            <p:cNvPr id="36" name="Straight Arrow Connector 31"/>
            <p:cNvCxnSpPr>
              <a:stCxn id="24" idx="2"/>
              <a:endCxn id="34" idx="0"/>
            </p:cNvCxnSpPr>
            <p:nvPr/>
          </p:nvCxnSpPr>
          <p:spPr>
            <a:xfrm>
              <a:off x="9740899" y="3498850"/>
              <a:ext cx="0" cy="1054099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9" name="Rounded Rectangle 38"/>
            <p:cNvSpPr/>
            <p:nvPr/>
          </p:nvSpPr>
          <p:spPr>
            <a:xfrm>
              <a:off x="7874000" y="6477000"/>
              <a:ext cx="3733800" cy="762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Calorimeter Trigger</a:t>
              </a:r>
            </a:p>
            <a:p>
              <a:pPr algn="ctr"/>
              <a:r>
                <a:rPr lang="en-GB" sz="1700" dirty="0"/>
                <a:t>Layer 2</a:t>
              </a:r>
            </a:p>
          </p:txBody>
        </p:sp>
        <p:cxnSp>
          <p:nvCxnSpPr>
            <p:cNvPr id="40" name="Straight Arrow Connector 39"/>
            <p:cNvCxnSpPr>
              <a:stCxn id="34" idx="2"/>
              <a:endCxn id="39" idx="0"/>
            </p:cNvCxnSpPr>
            <p:nvPr/>
          </p:nvCxnSpPr>
          <p:spPr>
            <a:xfrm>
              <a:off x="9740899" y="5314949"/>
              <a:ext cx="1" cy="1162051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37" name="Rounded Rectangle 36"/>
            <p:cNvSpPr/>
            <p:nvPr/>
          </p:nvSpPr>
          <p:spPr>
            <a:xfrm>
              <a:off x="10464799" y="2736849"/>
              <a:ext cx="1143000" cy="762000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HCAL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cxnSp>
          <p:nvCxnSpPr>
            <p:cNvPr id="41" name="Straight Arrow Connector 40"/>
            <p:cNvCxnSpPr>
              <a:stCxn id="37" idx="2"/>
            </p:cNvCxnSpPr>
            <p:nvPr/>
          </p:nvCxnSpPr>
          <p:spPr>
            <a:xfrm flipH="1">
              <a:off x="11023599" y="3498849"/>
              <a:ext cx="12700" cy="1054100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>
              <a:stCxn id="27" idx="4"/>
              <a:endCxn id="20" idx="0"/>
            </p:cNvCxnSpPr>
            <p:nvPr/>
          </p:nvCxnSpPr>
          <p:spPr>
            <a:xfrm>
              <a:off x="8445499" y="3825081"/>
              <a:ext cx="0" cy="727869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cxnSp>
        <p:nvCxnSpPr>
          <p:cNvPr id="13" name="Straight Arrow Connector 12"/>
          <p:cNvCxnSpPr>
            <a:stCxn id="11" idx="3"/>
            <a:endCxn id="39" idx="1"/>
          </p:cNvCxnSpPr>
          <p:nvPr/>
        </p:nvCxnSpPr>
        <p:spPr>
          <a:xfrm flipV="1">
            <a:off x="4694158" y="4940054"/>
            <a:ext cx="952381" cy="40871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oup 60"/>
          <p:cNvGrpSpPr/>
          <p:nvPr/>
        </p:nvGrpSpPr>
        <p:grpSpPr>
          <a:xfrm>
            <a:off x="339328" y="4172193"/>
            <a:ext cx="4354830" cy="2353151"/>
            <a:chOff x="482600" y="5848350"/>
            <a:chExt cx="6193536" cy="3346704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600" y="5848350"/>
              <a:ext cx="6193536" cy="3346704"/>
            </a:xfrm>
            <a:prstGeom prst="rect">
              <a:avLst/>
            </a:prstGeom>
            <a:ln w="38100">
              <a:solidFill>
                <a:srgbClr val="FF0000"/>
              </a:solidFill>
            </a:ln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43" t="12188" r="3224" b="13394"/>
            <a:stretch/>
          </p:blipFill>
          <p:spPr>
            <a:xfrm>
              <a:off x="3759200" y="8580846"/>
              <a:ext cx="2905126" cy="611966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760" y="8453120"/>
              <a:ext cx="2569067" cy="675979"/>
            </a:xfrm>
            <a:prstGeom prst="rect">
              <a:avLst/>
            </a:prstGeom>
            <a:solidFill>
              <a:schemeClr val="tx1">
                <a:alpha val="25000"/>
              </a:schemeClr>
            </a:solidFill>
          </p:spPr>
        </p:pic>
      </p:grpSp>
      <p:cxnSp>
        <p:nvCxnSpPr>
          <p:cNvPr id="58" name="Straight Arrow Connector 57"/>
          <p:cNvCxnSpPr>
            <a:stCxn id="28" idx="3"/>
            <a:endCxn id="34" idx="1"/>
          </p:cNvCxnSpPr>
          <p:nvPr/>
        </p:nvCxnSpPr>
        <p:spPr>
          <a:xfrm>
            <a:off x="4685854" y="2710124"/>
            <a:ext cx="960684" cy="74179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Picture 2" descr="C:\Users\awr01\Desktop\BuckyBadger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328" y="2580282"/>
            <a:ext cx="1150698" cy="149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TextBox 59"/>
          <p:cNvSpPr txBox="1"/>
          <p:nvPr/>
        </p:nvSpPr>
        <p:spPr>
          <a:xfrm>
            <a:off x="2490367" y="1556792"/>
            <a:ext cx="2114930" cy="2308324"/>
          </a:xfrm>
          <a:prstGeom prst="rect">
            <a:avLst/>
          </a:prstGeom>
          <a:solidFill>
            <a:schemeClr val="tx1">
              <a:alpha val="2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3600" dirty="0">
                <a:solidFill>
                  <a:srgbClr val="FF0000"/>
                </a:solidFill>
                <a:latin typeface="+mj-lt"/>
              </a:rPr>
              <a:t>University of Wisconsin</a:t>
            </a:r>
          </a:p>
          <a:p>
            <a:pPr algn="r"/>
            <a:r>
              <a:rPr lang="en-GB" sz="3600" dirty="0">
                <a:solidFill>
                  <a:srgbClr val="FF0000"/>
                </a:solidFill>
                <a:latin typeface="+mj-lt"/>
              </a:rPr>
              <a:t>CTP7</a:t>
            </a:r>
          </a:p>
        </p:txBody>
      </p:sp>
    </p:spTree>
    <p:extLst>
      <p:ext uri="{BB962C8B-B14F-4D97-AF65-F5344CB8AC3E}">
        <p14:creationId xmlns:p14="http://schemas.microsoft.com/office/powerpoint/2010/main" val="74414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4219574" cy="4937760"/>
          </a:xfrm>
        </p:spPr>
        <p:txBody>
          <a:bodyPr>
            <a:noAutofit/>
          </a:bodyPr>
          <a:lstStyle/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Based on Virtex-7 XC7VX690T FPGA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err="1"/>
              <a:t>Zynq</a:t>
            </a:r>
            <a:r>
              <a:rPr lang="en-GB" dirty="0"/>
              <a:t> processor running Xilinx </a:t>
            </a:r>
            <a:r>
              <a:rPr lang="en-GB" dirty="0" err="1"/>
              <a:t>PetaLinux</a:t>
            </a:r>
            <a:r>
              <a:rPr lang="en-GB" dirty="0"/>
              <a:t> for service </a:t>
            </a:r>
            <a:r>
              <a:rPr lang="en-GB" dirty="0" smtClean="0"/>
              <a:t>tasks</a:t>
            </a:r>
            <a:endParaRPr lang="en-GB" dirty="0"/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Baseline Layer </a:t>
            </a:r>
            <a:r>
              <a:rPr lang="en-GB" dirty="0"/>
              <a:t>1 </a:t>
            </a:r>
            <a:r>
              <a:rPr lang="en-GB" dirty="0" smtClean="0"/>
              <a:t>hardware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Backplane communication </a:t>
            </a:r>
            <a:r>
              <a:rPr lang="en-GB" dirty="0"/>
              <a:t>on </a:t>
            </a:r>
            <a:r>
              <a:rPr lang="en-GB" dirty="0" smtClean="0"/>
              <a:t>Ports 12-15 </a:t>
            </a:r>
            <a:r>
              <a:rPr lang="en-GB" dirty="0"/>
              <a:t>&amp; </a:t>
            </a:r>
            <a:r>
              <a:rPr lang="en-GB" dirty="0" smtClean="0"/>
              <a:t>17-20 for use with semi-custom VT894 crate</a:t>
            </a:r>
          </a:p>
          <a:p>
            <a:pPr marL="321440" lvl="2" indent="-321440">
              <a:spcBef>
                <a:spcPts val="1200"/>
              </a:spcBef>
              <a:buClr>
                <a:schemeClr val="accent5"/>
              </a:buClr>
            </a:pPr>
            <a:r>
              <a:rPr lang="en-US" altLang="en-US" sz="1800" dirty="0" smtClean="0">
                <a:ea typeface="ヒラギノ角ゴ Pro W3" pitchFamily="-84" charset="-128"/>
              </a:rPr>
              <a:t>Auxiliary power connector on front-panel</a:t>
            </a:r>
          </a:p>
          <a:p>
            <a:pPr marL="321440" lvl="2" indent="-321440">
              <a:spcBef>
                <a:spcPts val="1200"/>
              </a:spcBef>
              <a:buClr>
                <a:schemeClr val="accent5"/>
              </a:buClr>
            </a:pPr>
            <a:r>
              <a:rPr lang="en-US" altLang="en-US" sz="1800" dirty="0" smtClean="0">
                <a:ea typeface="ヒラギノ角ゴ Pro W3" pitchFamily="-84" charset="-128"/>
              </a:rPr>
              <a:t>Custom-designed heatsink</a:t>
            </a:r>
          </a:p>
          <a:p>
            <a:pPr marL="321440" lvl="2" indent="-321440">
              <a:spcBef>
                <a:spcPts val="1200"/>
              </a:spcBef>
              <a:buClr>
                <a:schemeClr val="accent5"/>
              </a:buClr>
            </a:pPr>
            <a:r>
              <a:rPr lang="en-US" altLang="en-US" sz="1800" dirty="0" smtClean="0">
                <a:ea typeface="ヒラギノ角ゴ Pro W3" pitchFamily="-84" charset="-128"/>
              </a:rPr>
              <a:t>Two prototypes in hand</a:t>
            </a:r>
          </a:p>
          <a:p>
            <a:pPr marL="321440" lvl="2" indent="-321440">
              <a:spcBef>
                <a:spcPts val="1200"/>
              </a:spcBef>
              <a:buClr>
                <a:schemeClr val="accent5"/>
              </a:buClr>
            </a:pPr>
            <a:endParaRPr lang="en-US" altLang="en-US" sz="1800" dirty="0">
              <a:ea typeface="ヒラギノ角ゴ Pro W3" pitchFamily="-84" charset="-128"/>
            </a:endParaRPr>
          </a:p>
          <a:p>
            <a:pPr marL="321440" indent="-321440">
              <a:buFont typeface="Arial" panose="020B0604020202020204" pitchFamily="34" charset="0"/>
              <a:buChar char="•"/>
            </a:pPr>
            <a:endParaRPr lang="en-GB" dirty="0" smtClean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CTP7</a:t>
            </a:r>
            <a:endParaRPr lang="en-GB" dirty="0"/>
          </a:p>
        </p:txBody>
      </p:sp>
      <p:pic>
        <p:nvPicPr>
          <p:cNvPr id="4" name="Picture 2" descr="C:\Users\awr01\Desktop\BuckyBadge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381" y="0"/>
            <a:ext cx="1150698" cy="149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17</a:t>
            </a:fld>
            <a:endParaRPr lang="en-GB" dirty="0"/>
          </a:p>
        </p:txBody>
      </p:sp>
      <p:pic>
        <p:nvPicPr>
          <p:cNvPr id="8" name="Picture 3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" r="14546" b="2181"/>
          <a:stretch/>
        </p:blipFill>
        <p:spPr bwMode="auto">
          <a:xfrm>
            <a:off x="4499992" y="1844824"/>
            <a:ext cx="4627999" cy="3384376"/>
          </a:xfrm>
          <a:prstGeom prst="rect">
            <a:avLst/>
          </a:prstGeom>
          <a:noFill/>
          <a:ln w="38100" cap="rnd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7524328" y="2828835"/>
            <a:ext cx="1472163" cy="1200329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en-US" sz="1800" b="1" dirty="0" smtClean="0">
                <a:solidFill>
                  <a:srgbClr val="FFFF00"/>
                </a:solidFill>
              </a:rPr>
              <a:t>36Tx+36Rx links </a:t>
            </a:r>
            <a:r>
              <a:rPr lang="en-US" altLang="en-US" sz="1800" b="1" dirty="0">
                <a:solidFill>
                  <a:srgbClr val="FFFF00"/>
                </a:solidFill>
              </a:rPr>
              <a:t>on 3 CXP </a:t>
            </a:r>
            <a:r>
              <a:rPr lang="en-US" altLang="en-US" sz="1800" b="1" dirty="0" smtClean="0">
                <a:solidFill>
                  <a:srgbClr val="FFFF00"/>
                </a:solidFill>
              </a:rPr>
              <a:t>modules</a:t>
            </a:r>
            <a:endParaRPr lang="en-US" altLang="en-US" sz="1800" b="1" dirty="0">
              <a:solidFill>
                <a:srgbClr val="FFFF00"/>
              </a:solidFill>
            </a:endParaRPr>
          </a:p>
        </p:txBody>
      </p: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5004048" y="4437112"/>
            <a:ext cx="2232248" cy="646331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en-US" sz="1800" b="1" dirty="0" smtClean="0">
                <a:solidFill>
                  <a:srgbClr val="FFFF00"/>
                </a:solidFill>
              </a:rPr>
              <a:t>12Tx+31Rx links </a:t>
            </a:r>
            <a:r>
              <a:rPr lang="en-US" altLang="en-US" sz="1800" b="1" dirty="0">
                <a:solidFill>
                  <a:srgbClr val="FFFF00"/>
                </a:solidFill>
              </a:rPr>
              <a:t>on </a:t>
            </a:r>
            <a:r>
              <a:rPr lang="en-US" altLang="en-US" sz="1800" b="1" dirty="0" smtClean="0">
                <a:solidFill>
                  <a:srgbClr val="FFFF00"/>
                </a:solidFill>
              </a:rPr>
              <a:t>MiniPODs</a:t>
            </a:r>
            <a:endParaRPr lang="en-US" altLang="en-US" sz="1800" b="1" dirty="0">
              <a:solidFill>
                <a:srgbClr val="FFFF00"/>
              </a:solidFill>
            </a:endParaRPr>
          </a:p>
        </p:txBody>
      </p: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5508104" y="2986530"/>
            <a:ext cx="720080" cy="646331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en-US" sz="1800" b="1" dirty="0" smtClean="0">
                <a:solidFill>
                  <a:srgbClr val="FFFF00"/>
                </a:solidFill>
              </a:rPr>
              <a:t>Heat </a:t>
            </a:r>
            <a:r>
              <a:rPr lang="en-US" altLang="en-US" sz="1800" b="1" dirty="0">
                <a:solidFill>
                  <a:srgbClr val="FFFF00"/>
                </a:solidFill>
              </a:rPr>
              <a:t>Sink</a:t>
            </a:r>
          </a:p>
        </p:txBody>
      </p:sp>
    </p:spTree>
    <p:extLst>
      <p:ext uri="{BB962C8B-B14F-4D97-AF65-F5344CB8AC3E}">
        <p14:creationId xmlns:p14="http://schemas.microsoft.com/office/powerpoint/2010/main" val="392907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7" y="1463041"/>
            <a:ext cx="4219573" cy="4859179"/>
          </a:xfrm>
        </p:spPr>
        <p:txBody>
          <a:bodyPr>
            <a:noAutofit/>
          </a:bodyPr>
          <a:lstStyle/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1.8Tb/s optical signal processor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FF00"/>
                </a:solidFill>
              </a:rPr>
              <a:t>72Tx+72Rx links at 12.5Gbps</a:t>
            </a:r>
            <a:endParaRPr lang="en-GB" dirty="0">
              <a:solidFill>
                <a:srgbClr val="00FF00"/>
              </a:solidFill>
            </a:endParaRP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Xilinx Virtex-7 FPGA:</a:t>
            </a:r>
            <a:endParaRPr lang="en-GB" dirty="0"/>
          </a:p>
          <a:p>
            <a:pPr marL="492873" lvl="1" indent="-321440"/>
            <a:r>
              <a:rPr lang="en-GB" dirty="0" smtClean="0"/>
              <a:t>XC7VX485T or XC7VX690T 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On-board </a:t>
            </a:r>
            <a:r>
              <a:rPr lang="en-GB" dirty="0"/>
              <a:t>firmware repository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2×144Mbit </a:t>
            </a:r>
            <a:r>
              <a:rPr lang="en-GB" dirty="0"/>
              <a:t>550MHz QDR RAM </a:t>
            </a:r>
            <a:endParaRPr lang="en-GB" dirty="0" smtClean="0"/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Been in hand for nearly two years</a:t>
            </a:r>
          </a:p>
          <a:p>
            <a:pPr marL="492873" lvl="1" indent="-321440"/>
            <a:r>
              <a:rPr lang="en-GB" dirty="0" smtClean="0"/>
              <a:t>Continuous testing over that period</a:t>
            </a:r>
          </a:p>
          <a:p>
            <a:pPr marL="492873" lvl="1" indent="-321440"/>
            <a:r>
              <a:rPr lang="en-GB" dirty="0" smtClean="0"/>
              <a:t>Very well understood</a:t>
            </a:r>
          </a:p>
          <a:p>
            <a:pPr marL="321441" indent="-321440">
              <a:buFont typeface="Arial" panose="020B0604020202020204" pitchFamily="34" charset="0"/>
              <a:buChar char="•"/>
            </a:pPr>
            <a:r>
              <a:rPr lang="en-GB" dirty="0" smtClean="0"/>
              <a:t>Extensive software and firmware</a:t>
            </a:r>
          </a:p>
          <a:p>
            <a:pPr marL="321441" indent="-321440">
              <a:buFont typeface="Arial" panose="020B0604020202020204" pitchFamily="34" charset="0"/>
              <a:buChar char="•"/>
            </a:pPr>
            <a:r>
              <a:rPr lang="en-GB" dirty="0" smtClean="0"/>
              <a:t>Currently in manufacture, formally procured through CERN purchasing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>
          <a:xfrm>
            <a:off x="7886700" y="6570053"/>
            <a:ext cx="876300" cy="247650"/>
          </a:xfrm>
        </p:spPr>
        <p:txBody>
          <a:bodyPr/>
          <a:lstStyle/>
          <a:p>
            <a:fld id="{2AAE63F2-BD07-44AC-A224-019D230C5108}" type="slidenum">
              <a:rPr lang="en-GB" smtClean="0"/>
              <a:t>18</a:t>
            </a:fld>
            <a:endParaRPr lang="en-GB"/>
          </a:p>
        </p:txBody>
      </p:sp>
      <p:pic>
        <p:nvPicPr>
          <p:cNvPr id="8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9157" y="863088"/>
            <a:ext cx="4346258" cy="3268266"/>
          </a:xfrm>
          <a:prstGeom prst="rect">
            <a:avLst/>
          </a:prstGeom>
          <a:noFill/>
          <a:ln w="38100" cap="rnd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05" y="649394"/>
            <a:ext cx="2231179" cy="58757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657" y="69344"/>
            <a:ext cx="2689628" cy="707702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4679157" y="4241666"/>
            <a:ext cx="4346258" cy="1216953"/>
            <a:chOff x="4679157" y="4241666"/>
            <a:chExt cx="4346258" cy="1216953"/>
          </a:xfrm>
        </p:grpSpPr>
        <p:pic>
          <p:nvPicPr>
            <p:cNvPr id="1027" name="Picture 3" descr="C:\Users\awr01\Desktop\dash3-10g-prbs31-eye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2" t="50432" r="15395" b="8363"/>
            <a:stretch/>
          </p:blipFill>
          <p:spPr bwMode="auto">
            <a:xfrm>
              <a:off x="4679157" y="4241666"/>
              <a:ext cx="4346258" cy="121695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6393657" y="4607504"/>
              <a:ext cx="14382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10 </a:t>
              </a:r>
              <a:r>
                <a:rPr lang="en-GB" dirty="0" err="1" smtClean="0"/>
                <a:t>Gbps</a:t>
              </a:r>
              <a:endParaRPr lang="en-GB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675881" y="5569130"/>
            <a:ext cx="4349534" cy="1217870"/>
            <a:chOff x="4675881" y="5569130"/>
            <a:chExt cx="4349534" cy="1217870"/>
          </a:xfrm>
        </p:grpSpPr>
        <p:pic>
          <p:nvPicPr>
            <p:cNvPr id="1026" name="Picture 2" descr="C:\Users\awr01\Desktop\dash3-12g5-prbs31-eye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9" t="52051" r="14300" b="8628"/>
            <a:stretch/>
          </p:blipFill>
          <p:spPr bwMode="auto">
            <a:xfrm>
              <a:off x="4675881" y="5569130"/>
              <a:ext cx="4349534" cy="121787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6393656" y="5903648"/>
              <a:ext cx="14382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12.5 </a:t>
              </a:r>
              <a:r>
                <a:rPr lang="en-GB" dirty="0" err="1" smtClean="0"/>
                <a:t>Gbps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52487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95537" y="1606664"/>
            <a:ext cx="8136904" cy="4414624"/>
          </a:xfrm>
        </p:spPr>
        <p:txBody>
          <a:bodyPr/>
          <a:lstStyle/>
          <a:p>
            <a:r>
              <a:rPr lang="en-GB" dirty="0" smtClean="0">
                <a:solidFill>
                  <a:srgbClr val="FFC000"/>
                </a:solidFill>
              </a:rPr>
              <a:t>With the recent up-turn in the global economy, many boards which have gone out for manufacturing recently are suffering long lead-times on components!</a:t>
            </a:r>
          </a:p>
          <a:p>
            <a:r>
              <a:rPr lang="en-GB" dirty="0" smtClean="0">
                <a:solidFill>
                  <a:srgbClr val="FFC000"/>
                </a:solidFill>
              </a:rPr>
              <a:t>Manufacturing, testing and installation schedules need to take this into account!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 observation…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92769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Time-multiplexed triggering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77137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/>
          <a:lstStyle/>
          <a:p>
            <a:fld id="{5FD889E0-CAB2-4699-909D-B9A88D47ACBE}" type="slidenum">
              <a:rPr lang="en-US" smtClean="0"/>
              <a:t>21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Conventional </a:t>
            </a:r>
            <a:r>
              <a:rPr lang="en-GB" dirty="0"/>
              <a:t>trigger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2792" y="5229200"/>
            <a:ext cx="2232248" cy="373659"/>
          </a:xfrm>
          <a:prstGeom prst="rect">
            <a:avLst/>
          </a:prstGeom>
          <a:noFill/>
        </p:spPr>
        <p:txBody>
          <a:bodyPr wrap="square" lIns="91421" tIns="45711" rIns="91421" bIns="45711" rtlCol="0">
            <a:spAutoFit/>
          </a:bodyPr>
          <a:lstStyle/>
          <a:p>
            <a:r>
              <a:rPr lang="en-GB" dirty="0" smtClean="0"/>
              <a:t>Conventional Trigger</a:t>
            </a:r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" t="-1682" r="-1532"/>
          <a:stretch/>
        </p:blipFill>
        <p:spPr>
          <a:xfrm>
            <a:off x="198000" y="1746251"/>
            <a:ext cx="4176000" cy="3310704"/>
          </a:xfrm>
          <a:solidFill>
            <a:schemeClr val="tx1"/>
          </a:solidFill>
        </p:spPr>
      </p:pic>
      <p:sp>
        <p:nvSpPr>
          <p:cNvPr id="4" name="TextBox 3"/>
          <p:cNvSpPr txBox="1"/>
          <p:nvPr/>
        </p:nvSpPr>
        <p:spPr>
          <a:xfrm>
            <a:off x="4572000" y="1795963"/>
            <a:ext cx="4249806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Data is processed in regions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Boundaries between regions must be handled by sharing or duplicating inputs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dirty="0"/>
              <a:t>Volume of data reduced at each </a:t>
            </a:r>
            <a:r>
              <a:rPr lang="en-GB" dirty="0" smtClean="0"/>
              <a:t>stage by selecting and discarding candidates</a:t>
            </a:r>
            <a:endParaRPr lang="en-GB" dirty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When volume of data has been sufficiently reduced it can be passed to the global trigger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022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1682" r="-1495"/>
          <a:stretch/>
        </p:blipFill>
        <p:spPr>
          <a:xfrm>
            <a:off x="188304" y="1746251"/>
            <a:ext cx="4176000" cy="3310704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  <p:sp>
        <p:nvSpPr>
          <p:cNvPr id="10" name="Date Placeholder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/>
          <a:lstStyle/>
          <a:p>
            <a:fld id="{5FD889E0-CAB2-4699-909D-B9A88D47ACBE}" type="slidenum">
              <a:rPr lang="en-US" smtClean="0"/>
              <a:t>22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Time-multiplexed trigger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7176" y="5229200"/>
            <a:ext cx="2799520" cy="369314"/>
          </a:xfrm>
          <a:prstGeom prst="rect">
            <a:avLst/>
          </a:prstGeom>
          <a:noFill/>
        </p:spPr>
        <p:txBody>
          <a:bodyPr wrap="square" lIns="91421" tIns="45711" rIns="91421" bIns="45711" rtlCol="0">
            <a:spAutoFit/>
          </a:bodyPr>
          <a:lstStyle/>
          <a:p>
            <a:pPr algn="ctr"/>
            <a:r>
              <a:rPr lang="en-GB" dirty="0"/>
              <a:t>Time-Multiplexed Trigger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55087" y="1801045"/>
            <a:ext cx="424980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Data from an event is buffered and retransmitted to the first processing node over </a:t>
            </a:r>
            <a:r>
              <a:rPr lang="en-GB" i="1" dirty="0" smtClean="0"/>
              <a:t>N</a:t>
            </a:r>
            <a:r>
              <a:rPr lang="en-GB" dirty="0" smtClean="0"/>
              <a:t> bunch crossings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dirty="0"/>
              <a:t>Data from </a:t>
            </a:r>
            <a:r>
              <a:rPr lang="en-GB" dirty="0" smtClean="0"/>
              <a:t>the next </a:t>
            </a:r>
            <a:r>
              <a:rPr lang="en-GB" dirty="0"/>
              <a:t>event is buffered and retransmitted to the </a:t>
            </a:r>
            <a:r>
              <a:rPr lang="en-GB" dirty="0" smtClean="0"/>
              <a:t>second processing node, again,  </a:t>
            </a:r>
            <a:r>
              <a:rPr lang="en-GB" dirty="0"/>
              <a:t>over </a:t>
            </a:r>
            <a:r>
              <a:rPr lang="en-GB" i="1" dirty="0"/>
              <a:t>N</a:t>
            </a:r>
            <a:r>
              <a:rPr lang="en-GB" dirty="0"/>
              <a:t> bunch </a:t>
            </a:r>
            <a:r>
              <a:rPr lang="en-GB" dirty="0" smtClean="0"/>
              <a:t>crossings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Process is repeated in round-robin fashion across ≥</a:t>
            </a:r>
            <a:r>
              <a:rPr lang="en-GB" i="1" dirty="0" smtClean="0"/>
              <a:t>N</a:t>
            </a:r>
            <a:r>
              <a:rPr lang="en-GB" dirty="0" smtClean="0"/>
              <a:t> processing nodes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Because both algorithm latency and data volume are constant, dataflow is fully deterministic and no complex scheduling mechanism is required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11255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8468046" cy="47244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85692" indent="-285692">
              <a:buFont typeface="Arial" panose="020B0604020202020204" pitchFamily="34" charset="0"/>
              <a:buChar char="•"/>
            </a:pPr>
            <a:r>
              <a:rPr lang="en-GB" dirty="0"/>
              <a:t>The Time-multiplexed architecture allows all data to arrive in geometric order</a:t>
            </a:r>
            <a:r>
              <a:rPr lang="en-GB" dirty="0" smtClean="0"/>
              <a:t>:</a:t>
            </a:r>
            <a:endParaRPr lang="en-GB" sz="1800" dirty="0"/>
          </a:p>
          <a:p>
            <a:pPr marL="457087" lvl="1" indent="-285692"/>
            <a:r>
              <a:rPr lang="en-GB" sz="1800" dirty="0"/>
              <a:t>Towers at given </a:t>
            </a:r>
            <a:r>
              <a:rPr lang="el-GR" sz="1800" dirty="0"/>
              <a:t>φ</a:t>
            </a:r>
            <a:r>
              <a:rPr lang="en-GB" sz="1800" dirty="0"/>
              <a:t> </a:t>
            </a:r>
            <a:r>
              <a:rPr lang="en-GB" sz="1800" dirty="0" smtClean="0"/>
              <a:t>always occupy the </a:t>
            </a:r>
            <a:r>
              <a:rPr lang="en-GB" sz="1800" dirty="0"/>
              <a:t>same bits on the same optical links</a:t>
            </a:r>
          </a:p>
          <a:p>
            <a:pPr marL="457087" lvl="1" indent="-285692"/>
            <a:r>
              <a:rPr lang="en-GB" sz="1800" dirty="0"/>
              <a:t>Towers arrive in order of increasing |</a:t>
            </a:r>
            <a:r>
              <a:rPr lang="el-GR" sz="1800" dirty="0"/>
              <a:t>η</a:t>
            </a:r>
            <a:r>
              <a:rPr lang="en-GB" sz="1800" dirty="0" smtClean="0"/>
              <a:t>|</a:t>
            </a:r>
            <a:endParaRPr lang="en-GB" dirty="0"/>
          </a:p>
          <a:p>
            <a:pPr marL="285692" indent="-285692">
              <a:buFont typeface="Arial" panose="020B0604020202020204" pitchFamily="34" charset="0"/>
              <a:buChar char="•"/>
            </a:pPr>
            <a:r>
              <a:rPr lang="en-GB" dirty="0"/>
              <a:t>This converts a 2D geometric problem to a 1D </a:t>
            </a:r>
            <a:r>
              <a:rPr lang="en-GB" dirty="0" smtClean="0"/>
              <a:t>problem</a:t>
            </a:r>
            <a:endParaRPr lang="en-GB" dirty="0"/>
          </a:p>
          <a:p>
            <a:pPr marL="285692" indent="-285692">
              <a:buFont typeface="Arial" panose="020B0604020202020204" pitchFamily="34" charset="0"/>
              <a:buChar char="•"/>
            </a:pPr>
            <a:r>
              <a:rPr lang="en-GB" dirty="0"/>
              <a:t>This allows all algorithms to be fully pipelined†:</a:t>
            </a:r>
          </a:p>
          <a:p>
            <a:pPr marL="457087" lvl="1" indent="-285692"/>
            <a:r>
              <a:rPr lang="en-GB" sz="1800" dirty="0"/>
              <a:t>The processing is localised</a:t>
            </a:r>
          </a:p>
          <a:p>
            <a:pPr marL="457087" lvl="1" indent="-285692"/>
            <a:r>
              <a:rPr lang="en-GB" sz="1800" dirty="0"/>
              <a:t>Fan-outs reduced</a:t>
            </a:r>
          </a:p>
          <a:p>
            <a:pPr marL="457087" lvl="1" indent="-285692"/>
            <a:r>
              <a:rPr lang="en-GB" sz="1800" dirty="0"/>
              <a:t>Routing delays minimised</a:t>
            </a:r>
          </a:p>
          <a:p>
            <a:pPr marL="457087" lvl="1" indent="-285692"/>
            <a:r>
              <a:rPr lang="en-GB" sz="1800" dirty="0"/>
              <a:t>Register duplication eliminated</a:t>
            </a:r>
          </a:p>
          <a:p>
            <a:pPr marL="457087" lvl="1" indent="-285692"/>
            <a:endParaRPr lang="en-GB" sz="1800" dirty="0"/>
          </a:p>
          <a:p>
            <a:pPr marL="457087" lvl="1" indent="-285692"/>
            <a:r>
              <a:rPr lang="en-GB" sz="1800" dirty="0"/>
              <a:t>Also only need to develop </a:t>
            </a:r>
            <a:r>
              <a:rPr lang="en-GB" sz="1800" dirty="0" smtClean="0"/>
              <a:t>one </a:t>
            </a:r>
            <a:r>
              <a:rPr lang="en-GB" sz="1800" dirty="0"/>
              <a:t>FPGA design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/>
          <a:lstStyle/>
          <a:p>
            <a:fld id="{5FD889E0-CAB2-4699-909D-B9A88D47ACBE}" type="slidenum">
              <a:rPr lang="en-US" smtClean="0"/>
              <a:t>23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TMT?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1187624" y="6165304"/>
            <a:ext cx="6768752" cy="307777"/>
          </a:xfrm>
          <a:prstGeom prst="rect">
            <a:avLst/>
          </a:prstGeom>
          <a:noFill/>
        </p:spPr>
        <p:txBody>
          <a:bodyPr wrap="square" lIns="91421" tIns="45711" rIns="91421" bIns="45711" rtlCol="0">
            <a:spAutoFit/>
          </a:bodyPr>
          <a:lstStyle/>
          <a:p>
            <a:pPr algn="ctr"/>
            <a:r>
              <a:rPr lang="en-GB" sz="1400" dirty="0"/>
              <a:t>†That is, pipelined at the full data rate, not at the bunch-crossing rate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389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Status of the TMT concept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7085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dirty="0" smtClean="0"/>
              <a:t>Imperial College London</a:t>
            </a:r>
            <a:endParaRPr lang="en-GB" dirty="0"/>
          </a:p>
        </p:txBody>
      </p:sp>
      <p:sp>
        <p:nvSpPr>
          <p:cNvPr id="61" name="Slide Number Placeholder 60"/>
          <p:cNvSpPr>
            <a:spLocks noGrp="1"/>
          </p:cNvSpPr>
          <p:nvPr>
            <p:ph type="sldNum" sz="quarter" idx="15"/>
          </p:nvPr>
        </p:nvSpPr>
        <p:spPr>
          <a:prstGeom prst="rect">
            <a:avLst/>
          </a:prstGeom>
        </p:spPr>
        <p:txBody>
          <a:bodyPr/>
          <a:lstStyle/>
          <a:p>
            <a:fld id="{5FD889E0-CAB2-4699-909D-B9A88D47ACBE}" type="slidenum">
              <a:rPr lang="en-US" smtClean="0"/>
              <a:t>25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6" y="228600"/>
            <a:ext cx="8420378" cy="1066800"/>
          </a:xfrm>
        </p:spPr>
        <p:txBody>
          <a:bodyPr/>
          <a:lstStyle/>
          <a:p>
            <a:r>
              <a:rPr lang="en-GB" dirty="0" smtClean="0"/>
              <a:t>Status of TMT: Integration test @ B904</a:t>
            </a:r>
            <a:endParaRPr lang="en-GB" dirty="0"/>
          </a:p>
        </p:txBody>
      </p:sp>
      <p:sp>
        <p:nvSpPr>
          <p:cNvPr id="44" name="TextBox 43"/>
          <p:cNvSpPr txBox="1"/>
          <p:nvPr/>
        </p:nvSpPr>
        <p:spPr>
          <a:xfrm>
            <a:off x="5202422" y="2000661"/>
            <a:ext cx="3670382" cy="461647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txBody>
          <a:bodyPr wrap="square" lIns="91421" tIns="45711" rIns="91421" bIns="45711" rtlCol="0">
            <a:spAutoFit/>
          </a:bodyPr>
          <a:lstStyle/>
          <a:p>
            <a:pPr algn="ctr"/>
            <a:r>
              <a:rPr lang="en-GB" sz="2400" dirty="0">
                <a:solidFill>
                  <a:srgbClr val="FFFF00"/>
                </a:solidFill>
              </a:rPr>
              <a:t>MP7’s used here as </a:t>
            </a:r>
            <a:r>
              <a:rPr lang="en-GB" sz="2400" dirty="0" smtClean="0">
                <a:solidFill>
                  <a:srgbClr val="FFFF00"/>
                </a:solidFill>
              </a:rPr>
              <a:t>PP’s</a:t>
            </a:r>
            <a:endParaRPr lang="en-GB" sz="2400" dirty="0">
              <a:solidFill>
                <a:srgbClr val="FFFF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107508" y="1437480"/>
            <a:ext cx="8901029" cy="5215471"/>
            <a:chOff x="107508" y="1591734"/>
            <a:chExt cx="8901029" cy="5215471"/>
          </a:xfrm>
        </p:grpSpPr>
        <p:grpSp>
          <p:nvGrpSpPr>
            <p:cNvPr id="43" name="Group 42"/>
            <p:cNvGrpSpPr/>
            <p:nvPr/>
          </p:nvGrpSpPr>
          <p:grpSpPr>
            <a:xfrm>
              <a:off x="2462946" y="2201073"/>
              <a:ext cx="6409858" cy="4545797"/>
              <a:chOff x="2438606" y="2098453"/>
              <a:chExt cx="6409858" cy="4545797"/>
            </a:xfrm>
          </p:grpSpPr>
          <p:pic>
            <p:nvPicPr>
              <p:cNvPr id="33" name="Content Placeholder 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04667" y="2467785"/>
                <a:ext cx="1751308" cy="1318421"/>
              </a:xfrm>
              <a:prstGeom prst="rect">
                <a:avLst/>
              </a:prstGeom>
            </p:spPr>
          </p:pic>
          <p:sp>
            <p:nvSpPr>
              <p:cNvPr id="8" name="Rectangle 7"/>
              <p:cNvSpPr/>
              <p:nvPr/>
            </p:nvSpPr>
            <p:spPr>
              <a:xfrm>
                <a:off x="2438606" y="2716266"/>
                <a:ext cx="792088" cy="288032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051177" y="2098453"/>
                <a:ext cx="720080" cy="369332"/>
              </a:xfrm>
              <a:prstGeom prst="rect">
                <a:avLst/>
              </a:prstGeom>
              <a:solidFill>
                <a:srgbClr val="FF0000">
                  <a:alpha val="50000"/>
                </a:srgbClr>
              </a:solidFill>
              <a:ln w="3810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smtClean="0">
                    <a:solidFill>
                      <a:srgbClr val="FFFF00"/>
                    </a:solidFill>
                  </a:rPr>
                  <a:t>PP-B</a:t>
                </a:r>
                <a:endParaRPr lang="en-GB" dirty="0">
                  <a:solidFill>
                    <a:srgbClr val="FFFF00"/>
                  </a:solidFill>
                </a:endParaRPr>
              </a:p>
            </p:txBody>
          </p:sp>
          <p:pic>
            <p:nvPicPr>
              <p:cNvPr id="5" name="Content Placeholder 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38606" y="5276097"/>
                <a:ext cx="1817369" cy="1368153"/>
              </a:xfrm>
              <a:prstGeom prst="rect">
                <a:avLst/>
              </a:prstGeom>
            </p:spPr>
          </p:pic>
          <p:sp>
            <p:nvSpPr>
              <p:cNvPr id="9" name="Rectangle 8"/>
              <p:cNvSpPr/>
              <p:nvPr/>
            </p:nvSpPr>
            <p:spPr>
              <a:xfrm>
                <a:off x="2438606" y="5532863"/>
                <a:ext cx="792088" cy="288032"/>
              </a:xfrm>
              <a:prstGeom prst="rect">
                <a:avLst/>
              </a:prstGeom>
              <a:noFill/>
              <a:ln w="38100">
                <a:solidFill>
                  <a:srgbClr val="00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3051177" y="6208918"/>
                <a:ext cx="720080" cy="369332"/>
              </a:xfrm>
              <a:prstGeom prst="rect">
                <a:avLst/>
              </a:prstGeom>
              <a:solidFill>
                <a:srgbClr val="FF0000">
                  <a:alpha val="50000"/>
                </a:srgbClr>
              </a:solidFill>
              <a:ln w="3810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smtClean="0">
                    <a:solidFill>
                      <a:srgbClr val="FFFF00"/>
                    </a:solidFill>
                  </a:rPr>
                  <a:t>PP-T</a:t>
                </a:r>
                <a:endParaRPr lang="en-GB" dirty="0">
                  <a:solidFill>
                    <a:srgbClr val="FFFF00"/>
                  </a:solidFill>
                </a:endParaRPr>
              </a:p>
            </p:txBody>
          </p:sp>
          <p:pic>
            <p:nvPicPr>
              <p:cNvPr id="6" name="Content Placeholder 3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10368" y="3776876"/>
                <a:ext cx="1971164" cy="1483933"/>
              </a:xfrm>
              <a:prstGeom prst="rect">
                <a:avLst/>
              </a:prstGeom>
            </p:spPr>
          </p:pic>
          <p:sp>
            <p:nvSpPr>
              <p:cNvPr id="10" name="Rectangle 9"/>
              <p:cNvSpPr/>
              <p:nvPr/>
            </p:nvSpPr>
            <p:spPr>
              <a:xfrm>
                <a:off x="4510368" y="3786206"/>
                <a:ext cx="792088" cy="288032"/>
              </a:xfrm>
              <a:prstGeom prst="rect">
                <a:avLst/>
              </a:prstGeom>
              <a:noFill/>
              <a:ln w="38100">
                <a:solidFill>
                  <a:srgbClr val="00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4523483" y="4941167"/>
                <a:ext cx="792088" cy="288032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510368" y="4066787"/>
                <a:ext cx="792088" cy="288032"/>
              </a:xfrm>
              <a:prstGeom prst="rect">
                <a:avLst/>
              </a:prstGeom>
              <a:noFill/>
              <a:ln w="38100">
                <a:solidFill>
                  <a:srgbClr val="FF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5499780" y="4762749"/>
                <a:ext cx="720080" cy="369332"/>
              </a:xfrm>
              <a:prstGeom prst="rect">
                <a:avLst/>
              </a:prstGeom>
              <a:solidFill>
                <a:srgbClr val="FF0000">
                  <a:alpha val="50000"/>
                </a:srgbClr>
              </a:solidFill>
              <a:ln w="3810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smtClean="0">
                    <a:solidFill>
                      <a:srgbClr val="FFFF00"/>
                    </a:solidFill>
                  </a:rPr>
                  <a:t>MP</a:t>
                </a:r>
                <a:endParaRPr lang="en-GB" dirty="0">
                  <a:solidFill>
                    <a:srgbClr val="FFFF00"/>
                  </a:solidFill>
                </a:endParaRPr>
              </a:p>
            </p:txBody>
          </p:sp>
          <p:pic>
            <p:nvPicPr>
              <p:cNvPr id="7" name="Content Placeholder 3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07199" y="3692492"/>
                <a:ext cx="2041265" cy="1536707"/>
              </a:xfrm>
              <a:prstGeom prst="rect">
                <a:avLst/>
              </a:prstGeom>
            </p:spPr>
          </p:pic>
          <p:sp>
            <p:nvSpPr>
              <p:cNvPr id="17" name="Rectangle 16"/>
              <p:cNvSpPr/>
              <p:nvPr/>
            </p:nvSpPr>
            <p:spPr>
              <a:xfrm>
                <a:off x="6842526" y="3778755"/>
                <a:ext cx="792088" cy="288032"/>
              </a:xfrm>
              <a:prstGeom prst="rect">
                <a:avLst/>
              </a:prstGeom>
              <a:noFill/>
              <a:ln w="38100">
                <a:solidFill>
                  <a:srgbClr val="FF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721600" y="4762749"/>
                <a:ext cx="1026864" cy="369332"/>
              </a:xfrm>
              <a:prstGeom prst="rect">
                <a:avLst/>
              </a:prstGeom>
              <a:solidFill>
                <a:srgbClr val="FF0000">
                  <a:alpha val="50000"/>
                </a:srgbClr>
              </a:solidFill>
              <a:ln w="3810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err="1" smtClean="0">
                    <a:solidFill>
                      <a:srgbClr val="FFFF00"/>
                    </a:solidFill>
                  </a:rPr>
                  <a:t>Demux</a:t>
                </a:r>
                <a:endParaRPr lang="en-GB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41" name="Left Arrow 40"/>
              <p:cNvSpPr/>
              <p:nvPr/>
            </p:nvSpPr>
            <p:spPr>
              <a:xfrm>
                <a:off x="4357574" y="2467785"/>
                <a:ext cx="3171122" cy="1045387"/>
              </a:xfrm>
              <a:prstGeom prst="lef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Simulating half of the PP cards with a single MP7</a:t>
                </a:r>
                <a:endParaRPr lang="en-GB" dirty="0"/>
              </a:p>
            </p:txBody>
          </p:sp>
          <p:sp>
            <p:nvSpPr>
              <p:cNvPr id="42" name="Left Arrow 41"/>
              <p:cNvSpPr/>
              <p:nvPr/>
            </p:nvSpPr>
            <p:spPr>
              <a:xfrm>
                <a:off x="4357573" y="5532863"/>
                <a:ext cx="3171123" cy="1045387"/>
              </a:xfrm>
              <a:prstGeom prst="lef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/>
                  <a:t>Simulating half of the PP cards with a single MP7</a:t>
                </a:r>
                <a:endParaRPr lang="en-GB" dirty="0"/>
              </a:p>
            </p:txBody>
          </p:sp>
        </p:grpSp>
        <p:cxnSp>
          <p:nvCxnSpPr>
            <p:cNvPr id="13" name="Straight Arrow Connector 12"/>
            <p:cNvCxnSpPr>
              <a:stCxn id="9" idx="3"/>
              <a:endCxn id="10" idx="1"/>
            </p:cNvCxnSpPr>
            <p:nvPr/>
          </p:nvCxnSpPr>
          <p:spPr>
            <a:xfrm flipV="1">
              <a:off x="3255035" y="4032842"/>
              <a:ext cx="1279674" cy="1746657"/>
            </a:xfrm>
            <a:prstGeom prst="straightConnector1">
              <a:avLst/>
            </a:prstGeom>
            <a:ln w="38100">
              <a:solidFill>
                <a:srgbClr val="00FF00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8" idx="3"/>
              <a:endCxn id="11" idx="1"/>
            </p:cNvCxnSpPr>
            <p:nvPr/>
          </p:nvCxnSpPr>
          <p:spPr>
            <a:xfrm>
              <a:off x="3255038" y="2962903"/>
              <a:ext cx="1292789" cy="222490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18" idx="3"/>
              <a:endCxn id="17" idx="1"/>
            </p:cNvCxnSpPr>
            <p:nvPr/>
          </p:nvCxnSpPr>
          <p:spPr>
            <a:xfrm flipV="1">
              <a:off x="5326796" y="4025391"/>
              <a:ext cx="1540070" cy="288032"/>
            </a:xfrm>
            <a:prstGeom prst="straightConnector1">
              <a:avLst/>
            </a:prstGeom>
            <a:ln w="38100">
              <a:solidFill>
                <a:srgbClr val="FF00FF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Content Placeholder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008" y="3096175"/>
              <a:ext cx="1695758" cy="482872"/>
            </a:xfrm>
            <a:prstGeom prst="rect">
              <a:avLst/>
            </a:prstGeom>
          </p:spPr>
        </p:pic>
        <p:pic>
          <p:nvPicPr>
            <p:cNvPr id="29" name="Picture 5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008" y="4741333"/>
              <a:ext cx="1695758" cy="12070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cxnSp>
          <p:nvCxnSpPr>
            <p:cNvPr id="39" name="Straight Connector 38"/>
            <p:cNvCxnSpPr/>
            <p:nvPr/>
          </p:nvCxnSpPr>
          <p:spPr>
            <a:xfrm flipH="1">
              <a:off x="2111529" y="3210049"/>
              <a:ext cx="8142" cy="2321716"/>
            </a:xfrm>
            <a:prstGeom prst="line">
              <a:avLst/>
            </a:prstGeom>
            <a:ln w="38100" cmpd="sng">
              <a:solidFill>
                <a:srgbClr val="FF7474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28" idx="3"/>
            </p:cNvCxnSpPr>
            <p:nvPr/>
          </p:nvCxnSpPr>
          <p:spPr>
            <a:xfrm>
              <a:off x="1910766" y="3337610"/>
              <a:ext cx="217696" cy="0"/>
            </a:xfrm>
            <a:prstGeom prst="line">
              <a:avLst/>
            </a:prstGeom>
            <a:ln w="38100" cmpd="sng">
              <a:solidFill>
                <a:srgbClr val="FF7474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29" idx="3"/>
            </p:cNvCxnSpPr>
            <p:nvPr/>
          </p:nvCxnSpPr>
          <p:spPr>
            <a:xfrm>
              <a:off x="1910766" y="5344856"/>
              <a:ext cx="208904" cy="0"/>
            </a:xfrm>
            <a:prstGeom prst="line">
              <a:avLst/>
            </a:prstGeom>
            <a:ln w="38100" cmpd="sng">
              <a:solidFill>
                <a:srgbClr val="FF7474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685757" y="2726842"/>
              <a:ext cx="740022" cy="373659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38100">
              <a:solidFill>
                <a:srgbClr val="FF0000"/>
              </a:solidFill>
            </a:ln>
          </p:spPr>
          <p:txBody>
            <a:bodyPr wrap="square" lIns="91421" tIns="45711" rIns="91421" bIns="45711" rtlCol="0">
              <a:spAutoFit/>
            </a:bodyPr>
            <a:lstStyle/>
            <a:p>
              <a:pPr algn="ctr"/>
              <a:r>
                <a:rPr lang="en-GB" dirty="0" err="1" smtClean="0">
                  <a:solidFill>
                    <a:srgbClr val="FFFF00"/>
                  </a:solidFill>
                </a:rPr>
                <a:t>oSLB</a:t>
              </a:r>
              <a:endParaRPr lang="en-GB" dirty="0">
                <a:solidFill>
                  <a:srgbClr val="FFFF00"/>
                </a:solidFill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41322" y="4370908"/>
              <a:ext cx="828893" cy="373659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38100">
              <a:solidFill>
                <a:srgbClr val="FF0000"/>
              </a:solidFill>
            </a:ln>
          </p:spPr>
          <p:txBody>
            <a:bodyPr wrap="square" lIns="91421" tIns="45711" rIns="91421" bIns="45711" rtlCol="0">
              <a:spAutoFit/>
            </a:bodyPr>
            <a:lstStyle/>
            <a:p>
              <a:pPr algn="ctr"/>
              <a:r>
                <a:rPr lang="en-GB" dirty="0" err="1" smtClean="0">
                  <a:solidFill>
                    <a:srgbClr val="FFFF00"/>
                  </a:solidFill>
                </a:rPr>
                <a:t>uHTR</a:t>
              </a:r>
              <a:endParaRPr lang="en-GB" dirty="0">
                <a:solidFill>
                  <a:srgbClr val="FFFF00"/>
                </a:solidFill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2336804" y="1591738"/>
              <a:ext cx="6671733" cy="5215467"/>
            </a:xfrm>
            <a:prstGeom prst="rect">
              <a:avLst/>
            </a:prstGeom>
            <a:noFill/>
            <a:ln w="25400">
              <a:solidFill>
                <a:srgbClr val="CCFFCC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107508" y="1591734"/>
              <a:ext cx="1896533" cy="4904470"/>
            </a:xfrm>
            <a:prstGeom prst="rect">
              <a:avLst/>
            </a:prstGeom>
            <a:noFill/>
            <a:ln w="25400">
              <a:solidFill>
                <a:srgbClr val="FF7474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rtlCol="0" anchor="ctr"/>
            <a:lstStyle/>
            <a:p>
              <a:pPr algn="ctr"/>
              <a:endParaRPr lang="en-US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14624" y="1612019"/>
              <a:ext cx="1896533" cy="654986"/>
            </a:xfrm>
            <a:prstGeom prst="rect">
              <a:avLst/>
            </a:prstGeom>
            <a:noFill/>
          </p:spPr>
          <p:txBody>
            <a:bodyPr wrap="square" lIns="91421" tIns="45711" rIns="91421" bIns="45711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FF7474"/>
                  </a:solidFill>
                </a:rPr>
                <a:t>TPG input to PP not part of test</a:t>
              </a:r>
              <a:endParaRPr lang="en-US" dirty="0">
                <a:solidFill>
                  <a:srgbClr val="FF7474"/>
                </a:solidFill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336804" y="1735129"/>
              <a:ext cx="6671733" cy="400110"/>
            </a:xfrm>
            <a:prstGeom prst="rect">
              <a:avLst/>
            </a:prstGeom>
            <a:noFill/>
          </p:spPr>
          <p:txBody>
            <a:bodyPr wrap="square" lIns="91421" tIns="45711" rIns="91421" bIns="45711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CCFFCC"/>
                  </a:solidFill>
                </a:rPr>
                <a:t>Test set-up @ 904</a:t>
              </a:r>
            </a:p>
          </p:txBody>
        </p:sp>
        <p:cxnSp>
          <p:nvCxnSpPr>
            <p:cNvPr id="45" name="Straight Connector 44"/>
            <p:cNvCxnSpPr>
              <a:endCxn id="33" idx="1"/>
            </p:cNvCxnSpPr>
            <p:nvPr/>
          </p:nvCxnSpPr>
          <p:spPr>
            <a:xfrm>
              <a:off x="2119672" y="3229616"/>
              <a:ext cx="409337" cy="0"/>
            </a:xfrm>
            <a:prstGeom prst="line">
              <a:avLst/>
            </a:prstGeom>
            <a:ln w="38100" cmpd="sng">
              <a:solidFill>
                <a:srgbClr val="FF7474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>
              <a:off x="2102737" y="5517232"/>
              <a:ext cx="360210" cy="0"/>
            </a:xfrm>
            <a:prstGeom prst="straightConnector1">
              <a:avLst/>
            </a:prstGeom>
            <a:ln w="38100" cmpd="sng">
              <a:solidFill>
                <a:srgbClr val="FF7474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5126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26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2426" y="228600"/>
            <a:ext cx="8396038" cy="1066800"/>
          </a:xfrm>
        </p:spPr>
        <p:txBody>
          <a:bodyPr>
            <a:noAutofit/>
          </a:bodyPr>
          <a:lstStyle/>
          <a:p>
            <a:r>
              <a:rPr lang="en-GB" dirty="0"/>
              <a:t>Status of TMT: Integration </a:t>
            </a:r>
            <a:r>
              <a:rPr lang="en-GB" dirty="0" smtClean="0"/>
              <a:t>test </a:t>
            </a:r>
            <a:r>
              <a:rPr lang="en-US" dirty="0" smtClean="0"/>
              <a:t>@ B904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540936" y="1455577"/>
            <a:ext cx="6163733" cy="4085866"/>
            <a:chOff x="1540936" y="1455576"/>
            <a:chExt cx="6163733" cy="4085866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/>
            <a:srcRect t="11615"/>
            <a:stretch/>
          </p:blipFill>
          <p:spPr>
            <a:xfrm>
              <a:off x="1540936" y="1455576"/>
              <a:ext cx="6163733" cy="4085866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 rot="18900000">
              <a:off x="2766334" y="1915669"/>
              <a:ext cx="954000" cy="369332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FFFF00"/>
                  </a:solidFill>
                </a:rPr>
                <a:t>PP - T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 rot="18900000">
              <a:off x="6371542" y="1915669"/>
              <a:ext cx="954000" cy="369332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FFFF00"/>
                  </a:solidFill>
                </a:rPr>
                <a:t>PP - B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 rot="18900000">
              <a:off x="3558422" y="1915669"/>
              <a:ext cx="954000" cy="369332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FFFF00"/>
                  </a:solidFill>
                </a:rPr>
                <a:t>MP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 rot="18900000">
              <a:off x="5718662" y="1915669"/>
              <a:ext cx="954000" cy="369332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FFFF00"/>
                  </a:solidFill>
                </a:rPr>
                <a:t>DEMUX</a:t>
              </a:r>
              <a:endParaRPr lang="en-US" dirty="0">
                <a:solidFill>
                  <a:srgbClr val="FFFF00"/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855633" y="5589240"/>
            <a:ext cx="7416823" cy="830979"/>
          </a:xfrm>
          <a:prstGeom prst="rect">
            <a:avLst/>
          </a:prstGeom>
          <a:noFill/>
        </p:spPr>
        <p:txBody>
          <a:bodyPr wrap="square" lIns="91421" tIns="45711" rIns="91421" bIns="45711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00FF00"/>
                </a:solidFill>
              </a:rPr>
              <a:t>720 </a:t>
            </a:r>
            <a:r>
              <a:rPr lang="en-GB" sz="2400" dirty="0" err="1" smtClean="0">
                <a:solidFill>
                  <a:srgbClr val="00FF00"/>
                </a:solidFill>
              </a:rPr>
              <a:t>Gbps</a:t>
            </a:r>
            <a:r>
              <a:rPr lang="en-GB" sz="2400" dirty="0" smtClean="0">
                <a:solidFill>
                  <a:srgbClr val="00FF00"/>
                </a:solidFill>
              </a:rPr>
              <a:t> of data </a:t>
            </a:r>
            <a:r>
              <a:rPr lang="en-GB" sz="2400" dirty="0" smtClean="0"/>
              <a:t>going through the MP board</a:t>
            </a:r>
          </a:p>
          <a:p>
            <a:pPr algn="ctr"/>
            <a:r>
              <a:rPr lang="en-GB" sz="2400" dirty="0" smtClean="0"/>
              <a:t>The MP is processing data from the entire calorimeter</a:t>
            </a:r>
            <a:endParaRPr lang="en-GB" sz="2400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434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27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Status of TMT</a:t>
            </a:r>
            <a:r>
              <a:rPr lang="en-GB" dirty="0" smtClean="0"/>
              <a:t>: Algorithms</a:t>
            </a:r>
            <a:endParaRPr lang="en-GB" dirty="0"/>
          </a:p>
        </p:txBody>
      </p:sp>
      <p:sp>
        <p:nvSpPr>
          <p:cNvPr id="7" name="Content Placeholder 6"/>
          <p:cNvSpPr txBox="1">
            <a:spLocks noGrp="1"/>
          </p:cNvSpPr>
          <p:nvPr>
            <p:ph sz="quarter" idx="13"/>
          </p:nvPr>
        </p:nvSpPr>
        <p:spPr>
          <a:xfrm>
            <a:off x="352426" y="1463040"/>
            <a:ext cx="7680960" cy="3600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All algorithms operate on tower-level information at </a:t>
            </a:r>
            <a:r>
              <a:rPr lang="en-GB" dirty="0" smtClean="0">
                <a:solidFill>
                  <a:srgbClr val="00FF00"/>
                </a:solidFill>
              </a:rPr>
              <a:t>240MHz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Compact objects – e/</a:t>
            </a:r>
            <a:r>
              <a:rPr lang="el-GR" dirty="0" smtClean="0"/>
              <a:t>γ</a:t>
            </a:r>
            <a:r>
              <a:rPr lang="en-GB" dirty="0" smtClean="0"/>
              <a:t>/</a:t>
            </a:r>
            <a:r>
              <a:rPr lang="el-GR" dirty="0" smtClean="0"/>
              <a:t>τ</a:t>
            </a:r>
            <a:endParaRPr lang="en-GB" dirty="0" smtClean="0"/>
          </a:p>
          <a:p>
            <a:pPr marL="457165" lvl="1" indent="-285750"/>
            <a:r>
              <a:rPr lang="en-GB" dirty="0" smtClean="0"/>
              <a:t>Use the 2</a:t>
            </a:r>
            <a:r>
              <a:rPr lang="en-GB" dirty="0"/>
              <a:t>×</a:t>
            </a:r>
            <a:r>
              <a:rPr lang="en-GB" dirty="0" smtClean="0"/>
              <a:t>2 Wisconsin clustering algorithm</a:t>
            </a:r>
          </a:p>
          <a:p>
            <a:pPr marL="457165" lvl="1" indent="-285750"/>
            <a:r>
              <a:rPr lang="en-GB" dirty="0" smtClean="0"/>
              <a:t>Baseline algorithm currently in CMSSW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Extended objects – Jets</a:t>
            </a:r>
          </a:p>
          <a:p>
            <a:pPr marL="457165" lvl="1" indent="-285750"/>
            <a:r>
              <a:rPr lang="en-GB" dirty="0" smtClean="0"/>
              <a:t>Use an 8×8 tower circular jet</a:t>
            </a:r>
          </a:p>
          <a:p>
            <a:pPr marL="457165" lvl="1" indent="-285750"/>
            <a:r>
              <a:rPr lang="en-GB" dirty="0" smtClean="0"/>
              <a:t>Equivalent to cone jet (r=0.35)</a:t>
            </a:r>
          </a:p>
          <a:p>
            <a:pPr marL="457165" lvl="1" indent="-285750"/>
            <a:r>
              <a:rPr lang="en-GB" dirty="0" smtClean="0"/>
              <a:t>Other algorithms available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Global objects – Ring sums</a:t>
            </a:r>
          </a:p>
          <a:p>
            <a:pPr marL="457165" lvl="1" indent="-285750"/>
            <a:r>
              <a:rPr lang="en-GB" dirty="0" smtClean="0"/>
              <a:t>Use full granularity equivalent of what is done in current trigger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59983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Files\Future boards\Boards - MP7\Cluster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730" y="2996952"/>
            <a:ext cx="4857750" cy="352425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Slide Number Placeholder 3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FD889E0-CAB2-4699-909D-B9A88D47ACBE}" type="slidenum">
              <a:rPr lang="en-US" smtClean="0">
                <a:solidFill>
                  <a:schemeClr val="tx1"/>
                </a:solidFill>
              </a:rPr>
              <a:t>28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Status of TMT: </a:t>
            </a:r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69160" y="1412776"/>
            <a:ext cx="8392451" cy="369314"/>
          </a:xfrm>
          <a:prstGeom prst="rect">
            <a:avLst/>
          </a:prstGeom>
        </p:spPr>
        <p:txBody>
          <a:bodyPr wrap="square" lIns="91421" tIns="45711" rIns="91421" bIns="45711">
            <a:spAutoFit/>
          </a:bodyPr>
          <a:lstStyle/>
          <a:p>
            <a:pPr marL="285692" indent="-285692">
              <a:buFont typeface="Arial"/>
              <a:buChar char="•"/>
            </a:pPr>
            <a:r>
              <a:rPr lang="en-US" dirty="0" smtClean="0"/>
              <a:t>Random data passed through an emulator was used in the testing of the algorithms</a:t>
            </a:r>
          </a:p>
        </p:txBody>
      </p:sp>
      <p:grpSp>
        <p:nvGrpSpPr>
          <p:cNvPr id="1034" name="Group 1033"/>
          <p:cNvGrpSpPr/>
          <p:nvPr/>
        </p:nvGrpSpPr>
        <p:grpSpPr>
          <a:xfrm>
            <a:off x="220221" y="1844824"/>
            <a:ext cx="8672260" cy="923330"/>
            <a:chOff x="220220" y="2217638"/>
            <a:chExt cx="867226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220220" y="2356137"/>
              <a:ext cx="1441731" cy="646331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 smtClean="0"/>
                <a:t>Data injected into PP </a:t>
              </a:r>
              <a:endParaRPr 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129325" y="2356136"/>
              <a:ext cx="1290547" cy="646331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 smtClean="0"/>
                <a:t>Time-multiplexed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852221" y="2356135"/>
              <a:ext cx="863795" cy="646331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 smtClean="0"/>
                <a:t>Optical </a:t>
              </a:r>
              <a:r>
                <a:rPr lang="en-US" dirty="0" err="1" smtClean="0"/>
                <a:t>Fibre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220072" y="2217638"/>
              <a:ext cx="1220607" cy="92333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 smtClean="0"/>
                <a:t>Clustering algorithm (2x2)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876256" y="2494637"/>
              <a:ext cx="618067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 smtClean="0"/>
                <a:t>Sort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997083" y="2494637"/>
              <a:ext cx="895397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 smtClean="0"/>
                <a:t>Capture</a:t>
              </a:r>
              <a:endParaRPr lang="en-US" dirty="0"/>
            </a:p>
          </p:txBody>
        </p:sp>
        <p:cxnSp>
          <p:nvCxnSpPr>
            <p:cNvPr id="8" name="Straight Arrow Connector 7"/>
            <p:cNvCxnSpPr>
              <a:stCxn id="15" idx="3"/>
              <a:endCxn id="16" idx="1"/>
            </p:cNvCxnSpPr>
            <p:nvPr/>
          </p:nvCxnSpPr>
          <p:spPr>
            <a:xfrm flipV="1">
              <a:off x="1661951" y="2679302"/>
              <a:ext cx="467374" cy="1"/>
            </a:xfrm>
            <a:prstGeom prst="straightConnector1">
              <a:avLst/>
            </a:prstGeom>
            <a:noFill/>
            <a:ln w="38100" cmpd="sng"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16" idx="3"/>
              <a:endCxn id="17" idx="1"/>
            </p:cNvCxnSpPr>
            <p:nvPr/>
          </p:nvCxnSpPr>
          <p:spPr>
            <a:xfrm flipV="1">
              <a:off x="3419872" y="2679301"/>
              <a:ext cx="432349" cy="1"/>
            </a:xfrm>
            <a:prstGeom prst="straightConnector1">
              <a:avLst/>
            </a:prstGeom>
            <a:noFill/>
            <a:ln w="38100" cmpd="sng"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17" idx="3"/>
              <a:endCxn id="18" idx="1"/>
            </p:cNvCxnSpPr>
            <p:nvPr/>
          </p:nvCxnSpPr>
          <p:spPr>
            <a:xfrm>
              <a:off x="4716016" y="2679301"/>
              <a:ext cx="504056" cy="2"/>
            </a:xfrm>
            <a:prstGeom prst="straightConnector1">
              <a:avLst/>
            </a:prstGeom>
            <a:noFill/>
            <a:ln w="38100" cmpd="sng"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8" idx="3"/>
              <a:endCxn id="19" idx="1"/>
            </p:cNvCxnSpPr>
            <p:nvPr/>
          </p:nvCxnSpPr>
          <p:spPr>
            <a:xfrm>
              <a:off x="6440679" y="2679303"/>
              <a:ext cx="435577" cy="0"/>
            </a:xfrm>
            <a:prstGeom prst="straightConnector1">
              <a:avLst/>
            </a:prstGeom>
            <a:noFill/>
            <a:ln w="38100" cmpd="sng"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9" idx="3"/>
              <a:endCxn id="20" idx="1"/>
            </p:cNvCxnSpPr>
            <p:nvPr/>
          </p:nvCxnSpPr>
          <p:spPr>
            <a:xfrm>
              <a:off x="7494323" y="2679303"/>
              <a:ext cx="502760" cy="0"/>
            </a:xfrm>
            <a:prstGeom prst="straightConnector1">
              <a:avLst/>
            </a:prstGeom>
            <a:noFill/>
            <a:ln w="38100" cmpd="sng"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395234" y="3200214"/>
            <a:ext cx="3456686" cy="289308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21" tIns="45711" rIns="91421" bIns="45711" rtlCol="0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Compared emulated results (solid line) with those from the MP7 (markers): </a:t>
            </a:r>
            <a:r>
              <a:rPr lang="en-US" dirty="0" smtClean="0">
                <a:solidFill>
                  <a:srgbClr val="00FF00"/>
                </a:solidFill>
              </a:rPr>
              <a:t>C++ emulator and hardware match precisely</a:t>
            </a:r>
            <a:endParaRPr lang="en-US" dirty="0">
              <a:solidFill>
                <a:srgbClr val="00FF00"/>
              </a:solidFill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System latency lower than TDR prediction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No link-errors, no CRC-errors and maintained alignment after a week of operation</a:t>
            </a:r>
          </a:p>
        </p:txBody>
      </p:sp>
      <p:sp>
        <p:nvSpPr>
          <p:cNvPr id="1035" name="Date Placeholder 103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1036" name="Footer Placeholder 103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71692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29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Lessons learned from test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880533" y="993995"/>
            <a:ext cx="7687734" cy="892552"/>
          </a:xfrm>
          <a:prstGeom prst="rect">
            <a:avLst/>
          </a:prstGeom>
        </p:spPr>
        <p:txBody>
          <a:bodyPr wrap="square" lIns="91421" tIns="45711" rIns="91421" bIns="45711">
            <a:spAutoFit/>
          </a:bodyPr>
          <a:lstStyle/>
          <a:p>
            <a:endParaRPr lang="en-US" sz="2600" dirty="0">
              <a:solidFill>
                <a:srgbClr val="CCFFCC"/>
              </a:solidFill>
            </a:endParaRPr>
          </a:p>
          <a:p>
            <a:pPr marL="285692" indent="-285692">
              <a:buFont typeface="Arial"/>
              <a:buChar char="•"/>
            </a:pPr>
            <a:endParaRPr lang="en-US" sz="2600" dirty="0">
              <a:solidFill>
                <a:srgbClr val="CCFFC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1867" y="1352957"/>
            <a:ext cx="7772400" cy="3928118"/>
          </a:xfrm>
          <a:prstGeom prst="rect">
            <a:avLst/>
          </a:prstGeom>
        </p:spPr>
        <p:txBody>
          <a:bodyPr wrap="square" lIns="91421" tIns="45711" rIns="91421" bIns="45711">
            <a:spAutoFit/>
          </a:bodyPr>
          <a:lstStyle/>
          <a:p>
            <a:pPr marL="285692" indent="-285692">
              <a:spcBef>
                <a:spcPts val="12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Floor-planning</a:t>
            </a:r>
          </a:p>
          <a:p>
            <a:pPr marL="742798" lvl="1" indent="-285692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 Huge impact </a:t>
            </a:r>
            <a:r>
              <a:rPr lang="en-US" dirty="0"/>
              <a:t>on algorithm </a:t>
            </a:r>
            <a:r>
              <a:rPr lang="en-US" dirty="0" smtClean="0"/>
              <a:t>design</a:t>
            </a:r>
            <a:endParaRPr lang="en-US" dirty="0"/>
          </a:p>
          <a:p>
            <a:pPr marL="742798" lvl="1" indent="-285692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 Structure </a:t>
            </a:r>
            <a:r>
              <a:rPr lang="en-US" dirty="0"/>
              <a:t>the algorithm to map optimally onto the </a:t>
            </a:r>
            <a:r>
              <a:rPr lang="en-US" dirty="0" smtClean="0"/>
              <a:t>FPGA</a:t>
            </a:r>
            <a:endParaRPr lang="en-US" dirty="0"/>
          </a:p>
          <a:p>
            <a:pPr marL="742798" lvl="1" indent="-285692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 Reduces </a:t>
            </a:r>
            <a:r>
              <a:rPr lang="en-US" dirty="0"/>
              <a:t>risk that after many hours of routing 6 million nets just </a:t>
            </a:r>
            <a:r>
              <a:rPr lang="en-US" dirty="0" smtClean="0"/>
              <a:t>1 or </a:t>
            </a:r>
            <a:r>
              <a:rPr lang="en-US" dirty="0"/>
              <a:t>2 fail to meet timing - exceedingly </a:t>
            </a:r>
            <a:r>
              <a:rPr lang="en-US" dirty="0" smtClean="0"/>
              <a:t>annoying</a:t>
            </a:r>
          </a:p>
          <a:p>
            <a:pPr marL="742798" lvl="1" indent="-285692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 Significant </a:t>
            </a:r>
            <a:r>
              <a:rPr lang="en-US" dirty="0"/>
              <a:t>timing </a:t>
            </a:r>
            <a:r>
              <a:rPr lang="en-US" dirty="0" smtClean="0"/>
              <a:t>improvement</a:t>
            </a:r>
          </a:p>
          <a:p>
            <a:pPr marL="742798" lvl="1" indent="-285692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 Only </a:t>
            </a:r>
            <a:r>
              <a:rPr lang="en-US" dirty="0"/>
              <a:t>viable if signals remain relatively </a:t>
            </a:r>
            <a:r>
              <a:rPr lang="en-US" dirty="0" smtClean="0"/>
              <a:t>local</a:t>
            </a:r>
          </a:p>
          <a:p>
            <a:pPr marL="285692" indent="-285692">
              <a:spcBef>
                <a:spcPts val="12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Full </a:t>
            </a:r>
            <a:r>
              <a:rPr lang="en-US" dirty="0"/>
              <a:t>pipelining of algorithms is essential - even relatively innocuous looking </a:t>
            </a:r>
            <a:r>
              <a:rPr lang="en-US" dirty="0" smtClean="0"/>
              <a:t>fan-outs </a:t>
            </a:r>
            <a:r>
              <a:rPr lang="en-US" dirty="0"/>
              <a:t>in chips this large have the potential to kill off the entire </a:t>
            </a:r>
            <a:r>
              <a:rPr lang="en-US" dirty="0" smtClean="0"/>
              <a:t>design</a:t>
            </a:r>
            <a:endParaRPr lang="en-US" dirty="0"/>
          </a:p>
          <a:p>
            <a:pPr marL="285692" indent="-285692">
              <a:spcBef>
                <a:spcPts val="12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dirty="0" err="1" smtClean="0"/>
              <a:t>uHAL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dirty="0" smtClean="0"/>
              <a:t>IPbus </a:t>
            </a:r>
            <a:r>
              <a:rPr lang="en-US" dirty="0"/>
              <a:t>are </a:t>
            </a:r>
            <a:r>
              <a:rPr lang="en-US" dirty="0" smtClean="0"/>
              <a:t>working well, </a:t>
            </a:r>
            <a:r>
              <a:rPr lang="en-US" dirty="0"/>
              <a:t>and have made debugging and multi-user crate access both possible and easy </a:t>
            </a:r>
            <a:endParaRPr lang="en-US" dirty="0" smtClean="0"/>
          </a:p>
          <a:p>
            <a:pPr marL="285692" indent="-285692">
              <a:spcBef>
                <a:spcPts val="12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AMC13 has worked extremely well for us during the test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19817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Firmware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14175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MP7 is a completely generic optical-stream processor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Being used in at least 5 roles in the CMS trigger upgrades</a:t>
            </a:r>
          </a:p>
          <a:p>
            <a:pPr marL="457165" lvl="1" indent="-285750"/>
            <a:r>
              <a:rPr lang="en-GB" dirty="0" smtClean="0"/>
              <a:t>Interim trigger processing hardware</a:t>
            </a:r>
          </a:p>
          <a:p>
            <a:pPr marL="457165" lvl="1" indent="-285750"/>
            <a:r>
              <a:rPr lang="en-GB" dirty="0" smtClean="0"/>
              <a:t>TDR trigger processing hardware</a:t>
            </a:r>
          </a:p>
          <a:p>
            <a:pPr marL="457165" lvl="1" indent="-285750"/>
            <a:r>
              <a:rPr lang="en-GB" dirty="0" smtClean="0"/>
              <a:t>Drift-Tube Track-Finder</a:t>
            </a:r>
          </a:p>
          <a:p>
            <a:pPr marL="457165" lvl="1" indent="-285750"/>
            <a:r>
              <a:rPr lang="en-GB" dirty="0" smtClean="0"/>
              <a:t>Global Muon Trigger</a:t>
            </a:r>
          </a:p>
          <a:p>
            <a:pPr marL="457165" lvl="1" indent="-285750"/>
            <a:r>
              <a:rPr lang="en-GB" dirty="0" smtClean="0"/>
              <a:t>Global Trigger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Having common hardware platform obviously helps with maintainability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How to collaboratively develop firmware is not a trivial problem!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31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Firmware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83979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“Base Firmware” </a:t>
            </a:r>
            <a:r>
              <a:rPr lang="en-US" altLang="en-US" dirty="0"/>
              <a:t>Concept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91133" y="1355055"/>
            <a:ext cx="8329339" cy="5170289"/>
            <a:chOff x="491133" y="1355055"/>
            <a:chExt cx="8329339" cy="5170289"/>
          </a:xfrm>
        </p:grpSpPr>
        <p:sp>
          <p:nvSpPr>
            <p:cNvPr id="4" name="Rectangle 3"/>
            <p:cNvSpPr/>
            <p:nvPr/>
          </p:nvSpPr>
          <p:spPr>
            <a:xfrm>
              <a:off x="5796136" y="1844824"/>
              <a:ext cx="3024336" cy="4320480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pic>
          <p:nvPicPr>
            <p:cNvPr id="3075" name="Picture 3" descr="Software stack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133" y="1355055"/>
              <a:ext cx="8224242" cy="517028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</p:grpSp>
      <p:sp>
        <p:nvSpPr>
          <p:cNvPr id="6" name="Date Placeholder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3091311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Firmware map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54646"/>
            <a:ext cx="8501063" cy="5558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Implementation Status</a:t>
            </a:r>
          </a:p>
        </p:txBody>
      </p:sp>
      <p:sp>
        <p:nvSpPr>
          <p:cNvPr id="5124" name="AutoShape 4"/>
          <p:cNvSpPr>
            <a:spLocks/>
          </p:cNvSpPr>
          <p:nvPr/>
        </p:nvSpPr>
        <p:spPr bwMode="auto">
          <a:xfrm>
            <a:off x="727001" y="1371290"/>
            <a:ext cx="1636385" cy="977590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  <a:effectLst/>
          <a:extLst/>
        </p:spPr>
        <p:txBody>
          <a:bodyPr lIns="0" tIns="0" rIns="0" bIns="0" anchor="ctr"/>
          <a:lstStyle/>
          <a:p>
            <a:pPr algn="ctr" defTabSz="410646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FFFF00"/>
                </a:solidFill>
                <a:ea typeface="Chalkboard" charset="0"/>
                <a:cs typeface="Chalkboard" charset="0"/>
                <a:sym typeface="Chalkboard" charset="0"/>
              </a:rPr>
              <a:t>Done &amp; </a:t>
            </a:r>
            <a:r>
              <a:rPr lang="en-US" altLang="en-US" dirty="0" smtClean="0">
                <a:solidFill>
                  <a:srgbClr val="FFFF00"/>
                </a:solidFill>
                <a:ea typeface="Chalkboard" charset="0"/>
                <a:cs typeface="Chalkboard" charset="0"/>
                <a:sym typeface="Chalkboard" charset="0"/>
              </a:rPr>
              <a:t>Tested</a:t>
            </a:r>
          </a:p>
          <a:p>
            <a:pPr algn="ctr" defTabSz="410646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solidFill>
                  <a:srgbClr val="FFFF00"/>
                </a:solidFill>
                <a:ea typeface="Chalkboard" charset="0"/>
                <a:cs typeface="Chalkboard" charset="0"/>
                <a:sym typeface="Chalkboard" charset="0"/>
              </a:rPr>
              <a:t>in B904</a:t>
            </a:r>
            <a:endParaRPr lang="en-US" altLang="en-US" sz="1400" dirty="0">
              <a:solidFill>
                <a:srgbClr val="FFFF00"/>
              </a:solidFill>
              <a:sym typeface="Palatino" charset="0"/>
            </a:endParaRPr>
          </a:p>
        </p:txBody>
      </p:sp>
      <p:sp>
        <p:nvSpPr>
          <p:cNvPr id="5125" name="AutoShape 5"/>
          <p:cNvSpPr>
            <a:spLocks/>
          </p:cNvSpPr>
          <p:nvPr/>
        </p:nvSpPr>
        <p:spPr bwMode="auto">
          <a:xfrm>
            <a:off x="2699792" y="1371290"/>
            <a:ext cx="935385" cy="977590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  <a:effectLst/>
          <a:extLst/>
        </p:spPr>
        <p:txBody>
          <a:bodyPr lIns="0" tIns="0" rIns="0" bIns="0" anchor="ctr"/>
          <a:lstStyle/>
          <a:p>
            <a:pPr algn="ctr" defTabSz="410646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FFFF00"/>
                </a:solidFill>
                <a:ea typeface="Chalkboard" charset="0"/>
                <a:cs typeface="Chalkboard" charset="0"/>
                <a:sym typeface="Chalkboard" charset="0"/>
              </a:rPr>
              <a:t>Done &amp;</a:t>
            </a:r>
            <a:br>
              <a:rPr lang="en-US" altLang="en-US" dirty="0">
                <a:solidFill>
                  <a:srgbClr val="FFFF00"/>
                </a:solidFill>
                <a:ea typeface="Chalkboard" charset="0"/>
                <a:cs typeface="Chalkboard" charset="0"/>
                <a:sym typeface="Chalkboard" charset="0"/>
              </a:rPr>
            </a:br>
            <a:r>
              <a:rPr lang="en-US" altLang="en-US" dirty="0">
                <a:solidFill>
                  <a:srgbClr val="FFFF00"/>
                </a:solidFill>
                <a:ea typeface="Chalkboard" charset="0"/>
                <a:cs typeface="Chalkboard" charset="0"/>
                <a:sym typeface="Chalkboard" charset="0"/>
              </a:rPr>
              <a:t>Tested</a:t>
            </a:r>
            <a:br>
              <a:rPr lang="en-US" altLang="en-US" dirty="0">
                <a:solidFill>
                  <a:srgbClr val="FFFF00"/>
                </a:solidFill>
                <a:ea typeface="Chalkboard" charset="0"/>
                <a:cs typeface="Chalkboard" charset="0"/>
                <a:sym typeface="Chalkboard" charset="0"/>
              </a:rPr>
            </a:br>
            <a:r>
              <a:rPr lang="en-US" altLang="en-US" dirty="0">
                <a:solidFill>
                  <a:srgbClr val="FFFF00"/>
                </a:solidFill>
                <a:ea typeface="Chalkboard" charset="0"/>
                <a:cs typeface="Chalkboard" charset="0"/>
                <a:sym typeface="Chalkboard" charset="0"/>
              </a:rPr>
              <a:t>in </a:t>
            </a:r>
            <a:r>
              <a:rPr lang="en-US" altLang="en-US" dirty="0" smtClean="0">
                <a:solidFill>
                  <a:srgbClr val="FFFF00"/>
                </a:solidFill>
                <a:ea typeface="Chalkboard" charset="0"/>
                <a:cs typeface="Chalkboard" charset="0"/>
                <a:sym typeface="Chalkboard" charset="0"/>
              </a:rPr>
              <a:t>B904</a:t>
            </a:r>
            <a:endParaRPr lang="en-US" altLang="en-US" dirty="0">
              <a:solidFill>
                <a:srgbClr val="FFFF00"/>
              </a:solidFill>
              <a:sym typeface="Palatino" charset="0"/>
            </a:endParaRPr>
          </a:p>
        </p:txBody>
      </p:sp>
      <p:sp>
        <p:nvSpPr>
          <p:cNvPr id="5127" name="AutoShape 7"/>
          <p:cNvSpPr>
            <a:spLocks/>
          </p:cNvSpPr>
          <p:nvPr/>
        </p:nvSpPr>
        <p:spPr bwMode="auto">
          <a:xfrm>
            <a:off x="6219910" y="5831991"/>
            <a:ext cx="1638517" cy="977590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  <a:effectLst/>
          <a:extLst/>
        </p:spPr>
        <p:txBody>
          <a:bodyPr lIns="0" tIns="0" rIns="0" bIns="0" anchor="ctr"/>
          <a:lstStyle/>
          <a:p>
            <a:pPr algn="ctr" defTabSz="410646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FFFF00"/>
                </a:solidFill>
                <a:ea typeface="Chalkboard" charset="0"/>
                <a:cs typeface="Chalkboard" charset="0"/>
                <a:sym typeface="Chalkboard" charset="0"/>
              </a:rPr>
              <a:t>Development</a:t>
            </a:r>
            <a:br>
              <a:rPr lang="en-US" altLang="en-US" dirty="0">
                <a:solidFill>
                  <a:srgbClr val="FFFF00"/>
                </a:solidFill>
                <a:ea typeface="Chalkboard" charset="0"/>
                <a:cs typeface="Chalkboard" charset="0"/>
                <a:sym typeface="Chalkboard" charset="0"/>
              </a:rPr>
            </a:br>
            <a:r>
              <a:rPr lang="en-US" altLang="en-US" dirty="0">
                <a:solidFill>
                  <a:srgbClr val="FFFF00"/>
                </a:solidFill>
                <a:ea typeface="Chalkboard" charset="0"/>
                <a:cs typeface="Chalkboard" charset="0"/>
                <a:sym typeface="Chalkboard" charset="0"/>
              </a:rPr>
              <a:t>with BU</a:t>
            </a:r>
            <a:endParaRPr lang="en-US" altLang="en-US" dirty="0">
              <a:solidFill>
                <a:srgbClr val="FFFF00"/>
              </a:solidFill>
              <a:sym typeface="Palatino" charset="0"/>
            </a:endParaRPr>
          </a:p>
        </p:txBody>
      </p:sp>
      <p:sp>
        <p:nvSpPr>
          <p:cNvPr id="5128" name="AutoShape 8"/>
          <p:cNvSpPr>
            <a:spLocks/>
          </p:cNvSpPr>
          <p:nvPr/>
        </p:nvSpPr>
        <p:spPr bwMode="auto">
          <a:xfrm>
            <a:off x="736526" y="5825156"/>
            <a:ext cx="1636385" cy="981385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  <a:effectLst/>
          <a:extLst/>
        </p:spPr>
        <p:txBody>
          <a:bodyPr lIns="0" tIns="0" rIns="0" bIns="0" anchor="ctr"/>
          <a:lstStyle/>
          <a:p>
            <a:pPr algn="ctr" defTabSz="410646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FFFF00"/>
                </a:solidFill>
                <a:ea typeface="Chalkboard" charset="0"/>
                <a:cs typeface="Chalkboard" charset="0"/>
                <a:sym typeface="Chalkboard" charset="0"/>
              </a:rPr>
              <a:t>Work </a:t>
            </a:r>
            <a:r>
              <a:rPr lang="en-US" altLang="en-US" dirty="0" smtClean="0">
                <a:solidFill>
                  <a:srgbClr val="FFFF00"/>
                </a:solidFill>
                <a:ea typeface="Chalkboard" charset="0"/>
                <a:cs typeface="Chalkboard" charset="0"/>
                <a:sym typeface="Chalkboard" charset="0"/>
              </a:rPr>
              <a:t>in</a:t>
            </a:r>
          </a:p>
          <a:p>
            <a:pPr algn="ctr" defTabSz="410646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solidFill>
                  <a:srgbClr val="FFFF00"/>
                </a:solidFill>
                <a:ea typeface="Chalkboard" charset="0"/>
                <a:cs typeface="Chalkboard" charset="0"/>
                <a:sym typeface="Chalkboard" charset="0"/>
              </a:rPr>
              <a:t>progress</a:t>
            </a:r>
          </a:p>
          <a:p>
            <a:pPr algn="ctr" defTabSz="410646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dirty="0" smtClean="0">
                <a:solidFill>
                  <a:srgbClr val="FFFF00"/>
                </a:solidFill>
                <a:ea typeface="Chalkboard" charset="0"/>
                <a:cs typeface="Chalkboard" charset="0"/>
                <a:sym typeface="Chalkboard" charset="0"/>
              </a:rPr>
              <a:t>(</a:t>
            </a:r>
            <a:r>
              <a:rPr lang="en-US" altLang="en-US" sz="1400" dirty="0" err="1" smtClean="0">
                <a:solidFill>
                  <a:srgbClr val="FFFF00"/>
                </a:solidFill>
                <a:ea typeface="Chalkboard" charset="0"/>
                <a:cs typeface="Chalkboard" charset="0"/>
                <a:sym typeface="Chalkboard" charset="0"/>
              </a:rPr>
              <a:t>Dasgupta</a:t>
            </a:r>
            <a:r>
              <a:rPr lang="en-US" altLang="en-US" sz="1400" dirty="0">
                <a:solidFill>
                  <a:srgbClr val="FFFF00"/>
                </a:solidFill>
                <a:ea typeface="Chalkboard" charset="0"/>
                <a:cs typeface="Chalkboard" charset="0"/>
                <a:sym typeface="Chalkboard" charset="0"/>
              </a:rPr>
              <a:t>)</a:t>
            </a:r>
            <a:endParaRPr lang="en-US" altLang="en-US" sz="2400" dirty="0">
              <a:solidFill>
                <a:srgbClr val="FFFF00"/>
              </a:solidFill>
              <a:sym typeface="Palatino" charset="0"/>
            </a:endParaRPr>
          </a:p>
        </p:txBody>
      </p:sp>
      <p:sp>
        <p:nvSpPr>
          <p:cNvPr id="5130" name="AutoShape 10"/>
          <p:cNvSpPr>
            <a:spLocks/>
          </p:cNvSpPr>
          <p:nvPr/>
        </p:nvSpPr>
        <p:spPr bwMode="auto">
          <a:xfrm>
            <a:off x="6572462" y="1371290"/>
            <a:ext cx="935385" cy="977590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  <a:effectLst/>
          <a:extLst/>
        </p:spPr>
        <p:txBody>
          <a:bodyPr lIns="0" tIns="0" rIns="0" bIns="0" anchor="ctr"/>
          <a:lstStyle/>
          <a:p>
            <a:pPr algn="ctr" defTabSz="410646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FFFF00"/>
                </a:solidFill>
                <a:ea typeface="Chalkboard" charset="0"/>
                <a:cs typeface="Chalkboard" charset="0"/>
                <a:sym typeface="Chalkboard" charset="0"/>
              </a:rPr>
              <a:t>Done &amp;</a:t>
            </a:r>
            <a:br>
              <a:rPr lang="en-US" altLang="en-US" dirty="0">
                <a:solidFill>
                  <a:srgbClr val="FFFF00"/>
                </a:solidFill>
                <a:ea typeface="Chalkboard" charset="0"/>
                <a:cs typeface="Chalkboard" charset="0"/>
                <a:sym typeface="Chalkboard" charset="0"/>
              </a:rPr>
            </a:br>
            <a:r>
              <a:rPr lang="en-US" altLang="en-US" dirty="0" smtClean="0">
                <a:solidFill>
                  <a:srgbClr val="FFFF00"/>
                </a:solidFill>
                <a:ea typeface="Chalkboard" charset="0"/>
                <a:cs typeface="Chalkboard" charset="0"/>
                <a:sym typeface="Chalkboard" charset="0"/>
              </a:rPr>
              <a:t>Tested</a:t>
            </a:r>
            <a:br>
              <a:rPr lang="en-US" altLang="en-US" dirty="0" smtClean="0">
                <a:solidFill>
                  <a:srgbClr val="FFFF00"/>
                </a:solidFill>
                <a:ea typeface="Chalkboard" charset="0"/>
                <a:cs typeface="Chalkboard" charset="0"/>
                <a:sym typeface="Chalkboard" charset="0"/>
              </a:rPr>
            </a:br>
            <a:r>
              <a:rPr lang="en-US" altLang="en-US" dirty="0" smtClean="0">
                <a:solidFill>
                  <a:srgbClr val="FFFF00"/>
                </a:solidFill>
                <a:ea typeface="Chalkboard" charset="0"/>
                <a:cs typeface="Chalkboard" charset="0"/>
                <a:sym typeface="Chalkboard" charset="0"/>
              </a:rPr>
              <a:t>in B904</a:t>
            </a:r>
            <a:endParaRPr lang="en-US" altLang="en-US" dirty="0">
              <a:solidFill>
                <a:srgbClr val="FFFF00"/>
              </a:solidFill>
              <a:sym typeface="Palatino" charset="0"/>
            </a:endParaRPr>
          </a:p>
        </p:txBody>
      </p:sp>
      <p:sp>
        <p:nvSpPr>
          <p:cNvPr id="5133" name="AutoShape 13"/>
          <p:cNvSpPr>
            <a:spLocks/>
          </p:cNvSpPr>
          <p:nvPr/>
        </p:nvSpPr>
        <p:spPr bwMode="auto">
          <a:xfrm rot="6940">
            <a:off x="7453305" y="3555213"/>
            <a:ext cx="935385" cy="976645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  <a:effectLst/>
          <a:extLst/>
        </p:spPr>
        <p:txBody>
          <a:bodyPr lIns="0" tIns="0" rIns="0" bIns="0" anchor="ctr"/>
          <a:lstStyle/>
          <a:p>
            <a:pPr algn="ctr" defTabSz="410646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FFFF00"/>
                </a:solidFill>
                <a:ea typeface="Chalkboard" charset="0"/>
                <a:cs typeface="Chalkboard" charset="0"/>
                <a:sym typeface="Chalkboard" charset="0"/>
              </a:rPr>
              <a:t>Done &amp;</a:t>
            </a:r>
            <a:br>
              <a:rPr lang="en-US" altLang="en-US" dirty="0">
                <a:solidFill>
                  <a:srgbClr val="FFFF00"/>
                </a:solidFill>
                <a:ea typeface="Chalkboard" charset="0"/>
                <a:cs typeface="Chalkboard" charset="0"/>
                <a:sym typeface="Chalkboard" charset="0"/>
              </a:rPr>
            </a:br>
            <a:r>
              <a:rPr lang="en-US" altLang="en-US" dirty="0">
                <a:solidFill>
                  <a:srgbClr val="FFFF00"/>
                </a:solidFill>
                <a:ea typeface="Chalkboard" charset="0"/>
                <a:cs typeface="Chalkboard" charset="0"/>
                <a:sym typeface="Chalkboard" charset="0"/>
              </a:rPr>
              <a:t>Tested</a:t>
            </a:r>
            <a:br>
              <a:rPr lang="en-US" altLang="en-US" dirty="0">
                <a:solidFill>
                  <a:srgbClr val="FFFF00"/>
                </a:solidFill>
                <a:ea typeface="Chalkboard" charset="0"/>
                <a:cs typeface="Chalkboard" charset="0"/>
                <a:sym typeface="Chalkboard" charset="0"/>
              </a:rPr>
            </a:br>
            <a:r>
              <a:rPr lang="en-US" altLang="en-US" dirty="0">
                <a:solidFill>
                  <a:srgbClr val="FFFF00"/>
                </a:solidFill>
                <a:ea typeface="Chalkboard" charset="0"/>
                <a:cs typeface="Chalkboard" charset="0"/>
                <a:sym typeface="Chalkboard" charset="0"/>
              </a:rPr>
              <a:t>in </a:t>
            </a:r>
            <a:r>
              <a:rPr lang="en-US" altLang="en-US" dirty="0" smtClean="0">
                <a:solidFill>
                  <a:srgbClr val="FFFF00"/>
                </a:solidFill>
                <a:ea typeface="Chalkboard" charset="0"/>
                <a:cs typeface="Chalkboard" charset="0"/>
                <a:sym typeface="Chalkboard" charset="0"/>
              </a:rPr>
              <a:t>B904</a:t>
            </a:r>
            <a:endParaRPr lang="en-US" altLang="en-US" dirty="0">
              <a:solidFill>
                <a:srgbClr val="FFFF00"/>
              </a:solidFill>
              <a:sym typeface="Palatino" charset="0"/>
            </a:endParaRPr>
          </a:p>
        </p:txBody>
      </p:sp>
      <p:sp>
        <p:nvSpPr>
          <p:cNvPr id="16" name="AutoShape 5"/>
          <p:cNvSpPr>
            <a:spLocks/>
          </p:cNvSpPr>
          <p:nvPr/>
        </p:nvSpPr>
        <p:spPr bwMode="auto">
          <a:xfrm>
            <a:off x="4211960" y="1371290"/>
            <a:ext cx="1800200" cy="977590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  <a:effectLst/>
          <a:extLst/>
        </p:spPr>
        <p:txBody>
          <a:bodyPr lIns="0" tIns="0" rIns="0" bIns="0" anchor="ctr"/>
          <a:lstStyle/>
          <a:p>
            <a:pPr algn="ctr" defTabSz="410646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FFFF00"/>
                </a:solidFill>
                <a:ea typeface="Chalkboard" charset="0"/>
                <a:cs typeface="Chalkboard" charset="0"/>
                <a:sym typeface="Chalkboard" charset="0"/>
              </a:rPr>
              <a:t>Done </a:t>
            </a:r>
            <a:r>
              <a:rPr lang="en-US" altLang="en-US" dirty="0" smtClean="0">
                <a:solidFill>
                  <a:srgbClr val="FFFF00"/>
                </a:solidFill>
                <a:ea typeface="Chalkboard" charset="0"/>
                <a:cs typeface="Chalkboard" charset="0"/>
                <a:sym typeface="Chalkboard" charset="0"/>
              </a:rPr>
              <a:t>&amp; Tested</a:t>
            </a:r>
            <a:r>
              <a:rPr lang="en-US" altLang="en-US" dirty="0">
                <a:solidFill>
                  <a:srgbClr val="FFFF00"/>
                </a:solidFill>
                <a:ea typeface="Chalkboard" charset="0"/>
                <a:cs typeface="Chalkboard" charset="0"/>
                <a:sym typeface="Chalkboard" charset="0"/>
              </a:rPr>
              <a:t/>
            </a:r>
            <a:br>
              <a:rPr lang="en-US" altLang="en-US" dirty="0">
                <a:solidFill>
                  <a:srgbClr val="FFFF00"/>
                </a:solidFill>
                <a:ea typeface="Chalkboard" charset="0"/>
                <a:cs typeface="Chalkboard" charset="0"/>
                <a:sym typeface="Chalkboard" charset="0"/>
              </a:rPr>
            </a:br>
            <a:r>
              <a:rPr lang="en-US" altLang="en-US" dirty="0">
                <a:solidFill>
                  <a:srgbClr val="FFFF00"/>
                </a:solidFill>
                <a:ea typeface="Chalkboard" charset="0"/>
                <a:cs typeface="Chalkboard" charset="0"/>
                <a:sym typeface="Chalkboard" charset="0"/>
              </a:rPr>
              <a:t>in </a:t>
            </a:r>
            <a:r>
              <a:rPr lang="en-US" altLang="en-US" dirty="0" smtClean="0">
                <a:solidFill>
                  <a:srgbClr val="FFFF00"/>
                </a:solidFill>
                <a:ea typeface="Chalkboard" charset="0"/>
                <a:cs typeface="Chalkboard" charset="0"/>
                <a:sym typeface="Chalkboard" charset="0"/>
              </a:rPr>
              <a:t>B904</a:t>
            </a:r>
          </a:p>
          <a:p>
            <a:pPr algn="ctr" defTabSz="410646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dirty="0" smtClean="0">
                <a:solidFill>
                  <a:srgbClr val="FFFF00"/>
                </a:solidFill>
                <a:sym typeface="Chalkboard" charset="0"/>
              </a:rPr>
              <a:t>(development of new algorithms is ongoing)</a:t>
            </a:r>
            <a:endParaRPr lang="en-US" altLang="en-US" sz="1400" dirty="0">
              <a:solidFill>
                <a:srgbClr val="FFFF00"/>
              </a:solidFill>
              <a:sym typeface="Palatino" charset="0"/>
            </a:endParaRPr>
          </a:p>
        </p:txBody>
      </p:sp>
      <p:cxnSp>
        <p:nvCxnSpPr>
          <p:cNvPr id="19" name="Straight Arrow Connector 18"/>
          <p:cNvCxnSpPr>
            <a:stCxn id="5124" idx="2"/>
          </p:cNvCxnSpPr>
          <p:nvPr/>
        </p:nvCxnSpPr>
        <p:spPr>
          <a:xfrm>
            <a:off x="1545194" y="2348880"/>
            <a:ext cx="0" cy="36004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125" idx="2"/>
          </p:cNvCxnSpPr>
          <p:nvPr/>
        </p:nvCxnSpPr>
        <p:spPr>
          <a:xfrm>
            <a:off x="3167485" y="2348880"/>
            <a:ext cx="0" cy="38482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6" idx="2"/>
          </p:cNvCxnSpPr>
          <p:nvPr/>
        </p:nvCxnSpPr>
        <p:spPr>
          <a:xfrm>
            <a:off x="5112060" y="2348880"/>
            <a:ext cx="0" cy="38482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5130" idx="2"/>
          </p:cNvCxnSpPr>
          <p:nvPr/>
        </p:nvCxnSpPr>
        <p:spPr>
          <a:xfrm flipH="1">
            <a:off x="7036303" y="2348880"/>
            <a:ext cx="3852" cy="38482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5133" idx="1"/>
          </p:cNvCxnSpPr>
          <p:nvPr/>
        </p:nvCxnSpPr>
        <p:spPr>
          <a:xfrm flipH="1">
            <a:off x="7092280" y="4042592"/>
            <a:ext cx="361026" cy="943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5127" idx="0"/>
          </p:cNvCxnSpPr>
          <p:nvPr/>
        </p:nvCxnSpPr>
        <p:spPr>
          <a:xfrm flipH="1" flipV="1">
            <a:off x="7039168" y="5434324"/>
            <a:ext cx="1" cy="397667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5128" idx="0"/>
          </p:cNvCxnSpPr>
          <p:nvPr/>
        </p:nvCxnSpPr>
        <p:spPr>
          <a:xfrm flipV="1">
            <a:off x="1554719" y="5427490"/>
            <a:ext cx="0" cy="397666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e Placeholder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3179997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/>
          <a:srcRect l="6032" t="3507" r="5930" b="4639"/>
          <a:stretch/>
        </p:blipFill>
        <p:spPr>
          <a:xfrm rot="16200000">
            <a:off x="1919091" y="-448045"/>
            <a:ext cx="5305818" cy="8784975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34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err="1" smtClean="0"/>
              <a:t>Floorplan</a:t>
            </a:r>
            <a:r>
              <a:rPr lang="en-US" dirty="0" smtClean="0"/>
              <a:t> of FPGA: Integration Test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6710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/>
          <a:srcRect l="6032" t="3507" r="5930" b="4639"/>
          <a:stretch/>
        </p:blipFill>
        <p:spPr>
          <a:xfrm rot="16200000">
            <a:off x="1919091" y="-448045"/>
            <a:ext cx="5305818" cy="8784975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35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err="1" smtClean="0"/>
              <a:t>Floorplan</a:t>
            </a:r>
            <a:r>
              <a:rPr lang="en-US" dirty="0" smtClean="0"/>
              <a:t> of FPGA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880533" y="993995"/>
            <a:ext cx="7687734" cy="892552"/>
          </a:xfrm>
          <a:prstGeom prst="rect">
            <a:avLst/>
          </a:prstGeom>
        </p:spPr>
        <p:txBody>
          <a:bodyPr wrap="square" lIns="91421" tIns="45711" rIns="91421" bIns="45711">
            <a:spAutoFit/>
          </a:bodyPr>
          <a:lstStyle/>
          <a:p>
            <a:endParaRPr lang="en-US" sz="2600" dirty="0">
              <a:solidFill>
                <a:srgbClr val="CCFFCC"/>
              </a:solidFill>
            </a:endParaRPr>
          </a:p>
          <a:p>
            <a:pPr marL="285692" indent="-285692">
              <a:buFont typeface="Arial"/>
              <a:buChar char="•"/>
            </a:pPr>
            <a:endParaRPr lang="en-US" sz="2600" dirty="0">
              <a:solidFill>
                <a:srgbClr val="CCFFCC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16200000">
            <a:off x="-165577" y="2452158"/>
            <a:ext cx="1749979" cy="373659"/>
          </a:xfrm>
          <a:prstGeom prst="rect">
            <a:avLst/>
          </a:prstGeom>
          <a:solidFill>
            <a:srgbClr val="FF0000">
              <a:alpha val="60000"/>
            </a:srgbClr>
          </a:solidFill>
          <a:ln w="38100">
            <a:solidFill>
              <a:srgbClr val="FF0000"/>
            </a:solidFill>
          </a:ln>
        </p:spPr>
        <p:txBody>
          <a:bodyPr wrap="square" lIns="91421" tIns="45711" rIns="91421" bIns="45711" rtlCol="0">
            <a:sp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Communication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 rot="16200000">
            <a:off x="-293520" y="5023732"/>
            <a:ext cx="1978794" cy="646313"/>
          </a:xfrm>
          <a:prstGeom prst="rect">
            <a:avLst/>
          </a:prstGeom>
          <a:solidFill>
            <a:srgbClr val="FF0000">
              <a:alpha val="60000"/>
            </a:srgbClr>
          </a:solidFill>
          <a:ln w="38100">
            <a:solidFill>
              <a:srgbClr val="FF0000"/>
            </a:solidFill>
          </a:ln>
        </p:spPr>
        <p:txBody>
          <a:bodyPr wrap="square" lIns="91421" tIns="45711" rIns="91421" bIns="45711" rtlCol="0">
            <a:sp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DAQ</a:t>
            </a:r>
          </a:p>
          <a:p>
            <a:pPr algn="ctr"/>
            <a:r>
              <a:rPr lang="en-US" dirty="0" smtClean="0">
                <a:solidFill>
                  <a:srgbClr val="FFFF00"/>
                </a:solidFill>
              </a:rPr>
              <a:t>(work in progress)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6476559" y="188640"/>
            <a:ext cx="1695841" cy="894258"/>
            <a:chOff x="9324747" y="4001844"/>
            <a:chExt cx="1695841" cy="894258"/>
          </a:xfrm>
        </p:grpSpPr>
        <p:sp>
          <p:nvSpPr>
            <p:cNvPr id="6" name="Rectangle 5"/>
            <p:cNvSpPr/>
            <p:nvPr/>
          </p:nvSpPr>
          <p:spPr>
            <a:xfrm>
              <a:off x="9327472" y="4052643"/>
              <a:ext cx="190789" cy="220134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BA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BA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9324747" y="4611435"/>
              <a:ext cx="190789" cy="220134"/>
            </a:xfrm>
            <a:prstGeom prst="rect">
              <a:avLst/>
            </a:prstGeom>
            <a:solidFill>
              <a:srgbClr val="FF00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594735" y="4001844"/>
              <a:ext cx="14258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Clusters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594737" y="4526770"/>
              <a:ext cx="1425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Towers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844493" y="188640"/>
            <a:ext cx="1696059" cy="894258"/>
            <a:chOff x="9324529" y="5088766"/>
            <a:chExt cx="1696059" cy="894258"/>
          </a:xfrm>
        </p:grpSpPr>
        <p:sp>
          <p:nvSpPr>
            <p:cNvPr id="12" name="Rectangle 11"/>
            <p:cNvSpPr/>
            <p:nvPr/>
          </p:nvSpPr>
          <p:spPr>
            <a:xfrm>
              <a:off x="9327472" y="5136366"/>
              <a:ext cx="190789" cy="220134"/>
            </a:xfrm>
            <a:prstGeom prst="rect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9324529" y="5678230"/>
              <a:ext cx="191006" cy="220134"/>
            </a:xfrm>
            <a:prstGeom prst="rect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594737" y="5088766"/>
              <a:ext cx="1425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Jets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594739" y="5613692"/>
              <a:ext cx="14258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Sorting</a:t>
              </a: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1115616" y="1348222"/>
            <a:ext cx="7776864" cy="735399"/>
          </a:xfrm>
          <a:prstGeom prst="rect">
            <a:avLst/>
          </a:prstGeom>
          <a:solidFill>
            <a:srgbClr val="FF0000">
              <a:alpha val="60000"/>
            </a:srgbClr>
          </a:solidFill>
          <a:ln w="38100">
            <a:solidFill>
              <a:srgbClr val="FF0000"/>
            </a:solidFill>
          </a:ln>
        </p:spPr>
        <p:txBody>
          <a:bodyPr wrap="square" lIns="91421" tIns="45711" rIns="91421" bIns="45711" rtlCol="0" anchor="ctr">
            <a:no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MGTs and DAQ buffers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15616" y="5955046"/>
            <a:ext cx="7776864" cy="534315"/>
          </a:xfrm>
          <a:prstGeom prst="rect">
            <a:avLst/>
          </a:prstGeom>
          <a:solidFill>
            <a:srgbClr val="FF0000">
              <a:alpha val="60000"/>
            </a:srgbClr>
          </a:solidFill>
          <a:ln w="38100">
            <a:solidFill>
              <a:srgbClr val="FF0000"/>
            </a:solidFill>
          </a:ln>
        </p:spPr>
        <p:txBody>
          <a:bodyPr wrap="square" lIns="91421" tIns="45711" rIns="91421" bIns="45711" rtlCol="0" anchor="ctr">
            <a:no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MGTs and DAQ buffers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15616" y="2924944"/>
            <a:ext cx="777686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dirty="0" smtClean="0"/>
              <a:t>Algorithms</a:t>
            </a:r>
            <a:endParaRPr lang="en-GB" sz="11500" dirty="0"/>
          </a:p>
        </p:txBody>
      </p:sp>
    </p:spTree>
    <p:extLst>
      <p:ext uri="{BB962C8B-B14F-4D97-AF65-F5344CB8AC3E}">
        <p14:creationId xmlns:p14="http://schemas.microsoft.com/office/powerpoint/2010/main" val="19069292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36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500" dirty="0"/>
              <a:t>Resource usage of FPGA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80533" y="1272778"/>
            <a:ext cx="7687734" cy="892552"/>
          </a:xfrm>
          <a:prstGeom prst="rect">
            <a:avLst/>
          </a:prstGeom>
        </p:spPr>
        <p:txBody>
          <a:bodyPr wrap="square" lIns="91421" tIns="45711" rIns="91421" bIns="45711">
            <a:spAutoFit/>
          </a:bodyPr>
          <a:lstStyle/>
          <a:p>
            <a:endParaRPr lang="en-US" sz="2600" dirty="0">
              <a:solidFill>
                <a:srgbClr val="CCFFCC"/>
              </a:solidFill>
            </a:endParaRPr>
          </a:p>
          <a:p>
            <a:pPr marL="285692" indent="-285692">
              <a:buFont typeface="Arial"/>
              <a:buChar char="•"/>
            </a:pPr>
            <a:endParaRPr lang="en-US" sz="2600" dirty="0">
              <a:solidFill>
                <a:srgbClr val="CCFFCC"/>
              </a:solidFill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9501040"/>
              </p:ext>
            </p:extLst>
          </p:nvPr>
        </p:nvGraphicFramePr>
        <p:xfrm>
          <a:off x="354008" y="1688139"/>
          <a:ext cx="8424936" cy="279749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106234"/>
                <a:gridCol w="2106234"/>
                <a:gridCol w="2106234"/>
                <a:gridCol w="2106234"/>
              </a:tblGrid>
              <a:tr h="640080">
                <a:tc rowSpan="3"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Resource</a:t>
                      </a:r>
                      <a:endParaRPr lang="en-US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Fraction of</a:t>
                      </a:r>
                    </a:p>
                    <a:p>
                      <a:pPr algn="ctr"/>
                      <a:r>
                        <a:rPr lang="en-US" sz="1800" dirty="0" smtClean="0"/>
                        <a:t>Entire FPGA</a:t>
                      </a:r>
                      <a:endParaRPr lang="en-US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Fraction of</a:t>
                      </a:r>
                      <a:r>
                        <a:rPr lang="en-US" sz="1800" baseline="0" dirty="0" smtClean="0"/>
                        <a:t> Algorithm Area </a:t>
                      </a:r>
                    </a:p>
                    <a:p>
                      <a:pPr algn="ctr"/>
                      <a:r>
                        <a:rPr lang="en-US" sz="1800" baseline="0" dirty="0" smtClean="0"/>
                        <a:t>used</a:t>
                      </a:r>
                      <a:endParaRPr lang="en-US" sz="1800" dirty="0"/>
                    </a:p>
                  </a:txBody>
                  <a:tcPr anchor="ctr"/>
                </a:tc>
              </a:tr>
              <a:tr h="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100" dirty="0"/>
                    </a:p>
                  </a:txBody>
                  <a:tcPr marL="0" marR="0" marT="0" marB="0"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64865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Used for infrastructure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Used for algorithm + infrastructure</a:t>
                      </a:r>
                      <a:endParaRPr lang="en-US" sz="18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Registers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9%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21%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20%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LUTs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19%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36%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35%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DSPs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0%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8%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13%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BRAM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12%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12%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0%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Rectangle 15"/>
          <p:cNvSpPr/>
          <p:nvPr/>
        </p:nvSpPr>
        <p:spPr>
          <a:xfrm>
            <a:off x="1907704" y="4850594"/>
            <a:ext cx="5328591" cy="1092589"/>
          </a:xfrm>
          <a:prstGeom prst="rect">
            <a:avLst/>
          </a:prstGeom>
        </p:spPr>
        <p:txBody>
          <a:bodyPr wrap="square" lIns="91421" tIns="45711" rIns="91421" bIns="45711">
            <a:spAutoFit/>
          </a:bodyPr>
          <a:lstStyle/>
          <a:p>
            <a:pPr algn="ctr"/>
            <a:r>
              <a:rPr lang="en-US" dirty="0"/>
              <a:t>All </a:t>
            </a:r>
            <a:r>
              <a:rPr lang="en-US" dirty="0" smtClean="0"/>
              <a:t>Algorithms </a:t>
            </a:r>
            <a:r>
              <a:rPr lang="en-US" dirty="0"/>
              <a:t>and </a:t>
            </a:r>
            <a:r>
              <a:rPr lang="en-US" dirty="0" smtClean="0"/>
              <a:t>Infrastructure:</a:t>
            </a:r>
          </a:p>
          <a:p>
            <a:pPr algn="ctr"/>
            <a:r>
              <a:rPr lang="en-US" sz="2400" dirty="0" smtClean="0">
                <a:solidFill>
                  <a:srgbClr val="00FF00"/>
                </a:solidFill>
              </a:rPr>
              <a:t>7 </a:t>
            </a:r>
            <a:r>
              <a:rPr lang="en-US" sz="2400" dirty="0">
                <a:solidFill>
                  <a:srgbClr val="00FF00"/>
                </a:solidFill>
              </a:rPr>
              <a:t>hour </a:t>
            </a:r>
            <a:r>
              <a:rPr lang="en-US" sz="2400" dirty="0" smtClean="0">
                <a:solidFill>
                  <a:srgbClr val="00FF00"/>
                </a:solidFill>
              </a:rPr>
              <a:t>build-time</a:t>
            </a:r>
          </a:p>
          <a:p>
            <a:pPr algn="ctr">
              <a:spcBef>
                <a:spcPts val="600"/>
              </a:spcBef>
            </a:pPr>
            <a:r>
              <a:rPr lang="en-US" dirty="0" smtClean="0"/>
              <a:t>Much better than the &gt;24 hours reported elsewhere</a:t>
            </a:r>
            <a:endParaRPr lang="en-US" sz="16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1357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37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Software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93418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107504" y="1268760"/>
            <a:ext cx="4861004" cy="5256584"/>
          </a:xfrm>
        </p:spPr>
        <p:txBody>
          <a:bodyPr>
            <a:no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IPbus and </a:t>
            </a:r>
            <a:r>
              <a:rPr lang="en-GB" dirty="0" err="1" smtClean="0"/>
              <a:t>uHA</a:t>
            </a:r>
            <a:r>
              <a:rPr lang="en-GB" dirty="0" err="1"/>
              <a:t>L</a:t>
            </a:r>
            <a:r>
              <a:rPr lang="en-GB" dirty="0" smtClean="0"/>
              <a:t>, which are supported as part of the UK calorimeter trigger upgrade program, have been widely adopted outside its original scope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A very large effort has gone into optimization &amp; reliability over the last year: </a:t>
            </a:r>
          </a:p>
          <a:p>
            <a:pPr marL="457165" lvl="1" indent="-285750"/>
            <a:r>
              <a:rPr lang="en-GB" sz="1800" dirty="0" smtClean="0"/>
              <a:t>Read/write bandwidths both now exceed </a:t>
            </a:r>
            <a:r>
              <a:rPr lang="en-GB" sz="1800" dirty="0" smtClean="0">
                <a:solidFill>
                  <a:srgbClr val="00FF00"/>
                </a:solidFill>
              </a:rPr>
              <a:t>0.55Gbps</a:t>
            </a:r>
            <a:endParaRPr lang="en-GB" sz="1800" dirty="0" smtClean="0"/>
          </a:p>
          <a:p>
            <a:pPr marL="457165" lvl="1" indent="-285750"/>
            <a:r>
              <a:rPr lang="en-GB" sz="1800" dirty="0" smtClean="0"/>
              <a:t>Retry mechanism works perfectly on networks with 10% packet loss. Mechanism should work identically for higher loss rates.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University of Wisconsin have a preliminary TCP implementation for embedded processors (e.g. ZYNQ)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smtClean="0"/>
              <a:t>Bandwidth tests show rates of </a:t>
            </a:r>
            <a:r>
              <a:rPr lang="en-GB" dirty="0" smtClean="0">
                <a:solidFill>
                  <a:srgbClr val="00FF00"/>
                </a:solidFill>
              </a:rPr>
              <a:t>3-4MB/s (0.024-0.032Gbps)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38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IPbus/</a:t>
            </a:r>
            <a:r>
              <a:rPr lang="en-GB" dirty="0" err="1" smtClean="0"/>
              <a:t>uHA</a:t>
            </a:r>
            <a:r>
              <a:rPr lang="en-GB" dirty="0" err="1"/>
              <a:t>L</a:t>
            </a:r>
            <a:endParaRPr lang="en-GB" dirty="0"/>
          </a:p>
        </p:txBody>
      </p:sp>
      <p:grpSp>
        <p:nvGrpSpPr>
          <p:cNvPr id="14" name="Group 13"/>
          <p:cNvGrpSpPr/>
          <p:nvPr/>
        </p:nvGrpSpPr>
        <p:grpSpPr>
          <a:xfrm>
            <a:off x="4983752" y="620688"/>
            <a:ext cx="4094006" cy="5418184"/>
            <a:chOff x="4572000" y="447434"/>
            <a:chExt cx="4496966" cy="5951478"/>
          </a:xfrm>
        </p:grpSpPr>
        <p:grpSp>
          <p:nvGrpSpPr>
            <p:cNvPr id="11" name="Group 10"/>
            <p:cNvGrpSpPr/>
            <p:nvPr/>
          </p:nvGrpSpPr>
          <p:grpSpPr>
            <a:xfrm>
              <a:off x="4572001" y="447434"/>
              <a:ext cx="4496965" cy="2664296"/>
              <a:chOff x="4572001" y="692696"/>
              <a:chExt cx="4496965" cy="2664296"/>
            </a:xfrm>
          </p:grpSpPr>
          <p:pic>
            <p:nvPicPr>
              <p:cNvPr id="1027" name="Picture 3" descr="C:\Users\awr01\Desktop\IPbus2.0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72001" y="937959"/>
                <a:ext cx="4496965" cy="2419033"/>
              </a:xfrm>
              <a:prstGeom prst="rect">
                <a:avLst/>
              </a:prstGeom>
              <a:solidFill>
                <a:schemeClr val="tx1"/>
              </a:solidFill>
              <a:ln w="38100">
                <a:solidFill>
                  <a:srgbClr val="FF0000"/>
                </a:solidFill>
              </a:ln>
            </p:spPr>
          </p:pic>
          <p:sp>
            <p:nvSpPr>
              <p:cNvPr id="7" name="TextBox 6"/>
              <p:cNvSpPr txBox="1"/>
              <p:nvPr/>
            </p:nvSpPr>
            <p:spPr>
              <a:xfrm>
                <a:off x="4644008" y="692696"/>
                <a:ext cx="1944216" cy="369332"/>
              </a:xfrm>
              <a:prstGeom prst="rect">
                <a:avLst/>
              </a:prstGeom>
              <a:solidFill>
                <a:schemeClr val="tx1"/>
              </a:solidFill>
              <a:ln w="3810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smtClean="0">
                    <a:solidFill>
                      <a:srgbClr val="FF0000"/>
                    </a:solidFill>
                  </a:rPr>
                  <a:t>IPbus 2.0 – 01/13</a:t>
                </a: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4572000" y="3734616"/>
              <a:ext cx="4496966" cy="2664296"/>
              <a:chOff x="4572000" y="3645024"/>
              <a:chExt cx="4496966" cy="2664296"/>
            </a:xfrm>
          </p:grpSpPr>
          <p:pic>
            <p:nvPicPr>
              <p:cNvPr id="1026" name="Picture 2" descr="C:\Users\awr01\Desktop\IPbus2.2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72000" y="3890286"/>
                <a:ext cx="4496966" cy="2419034"/>
              </a:xfrm>
              <a:prstGeom prst="rect">
                <a:avLst/>
              </a:prstGeom>
              <a:solidFill>
                <a:schemeClr val="tx1"/>
              </a:solidFill>
              <a:ln w="38100">
                <a:solidFill>
                  <a:srgbClr val="FF0000"/>
                </a:solidFill>
              </a:ln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4644008" y="3645024"/>
                <a:ext cx="1944216" cy="369332"/>
              </a:xfrm>
              <a:prstGeom prst="rect">
                <a:avLst/>
              </a:prstGeom>
              <a:solidFill>
                <a:schemeClr val="tx1"/>
              </a:solidFill>
              <a:ln w="3810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smtClean="0">
                    <a:solidFill>
                      <a:srgbClr val="FF0000"/>
                    </a:solidFill>
                  </a:rPr>
                  <a:t>IPbus 2.2 – 01/14</a:t>
                </a:r>
              </a:p>
            </p:txBody>
          </p:sp>
        </p:grpSp>
        <p:sp>
          <p:nvSpPr>
            <p:cNvPr id="9" name="Down Arrow 8"/>
            <p:cNvSpPr/>
            <p:nvPr/>
          </p:nvSpPr>
          <p:spPr>
            <a:xfrm>
              <a:off x="6588224" y="3201322"/>
              <a:ext cx="2376264" cy="677310"/>
            </a:xfrm>
            <a:prstGeom prst="downArrow">
              <a:avLst/>
            </a:prstGeom>
            <a:solidFill>
              <a:schemeClr val="tx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rgbClr val="FF0000"/>
                  </a:solidFill>
                </a:rPr>
                <a:t>~2.5 </a:t>
              </a:r>
              <a:r>
                <a:rPr lang="en-GB" dirty="0" smtClean="0">
                  <a:solidFill>
                    <a:srgbClr val="FF0000"/>
                  </a:solidFill>
                  <a:latin typeface="Corbel"/>
                </a:rPr>
                <a:t>FTEs</a:t>
              </a:r>
              <a:endParaRPr lang="en-GB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13" name="Straight Connector 12"/>
          <p:cNvCxnSpPr/>
          <p:nvPr/>
        </p:nvCxnSpPr>
        <p:spPr>
          <a:xfrm>
            <a:off x="1763688" y="4707560"/>
            <a:ext cx="18002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2240" y="6038872"/>
            <a:ext cx="2345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solidFill>
                  <a:srgbClr val="FF0000"/>
                </a:solidFill>
              </a:rPr>
              <a:t>Plots courtesy of T. Williams</a:t>
            </a:r>
            <a:endParaRPr lang="en-GB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7087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5" y="1656927"/>
            <a:ext cx="4219575" cy="4867895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 smtClean="0"/>
              <a:t>IPbus and </a:t>
            </a:r>
            <a:r>
              <a:rPr lang="en-US" altLang="en-US" dirty="0" err="1" smtClean="0"/>
              <a:t>uHAL</a:t>
            </a:r>
            <a:r>
              <a:rPr lang="en-US" altLang="en-US" dirty="0" smtClean="0"/>
              <a:t> have rationalized hardware access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 smtClean="0"/>
              <a:t>Can </a:t>
            </a:r>
            <a:r>
              <a:rPr lang="en-US" altLang="en-US" dirty="0"/>
              <a:t>we rationalize </a:t>
            </a:r>
            <a:r>
              <a:rPr lang="en-US" altLang="en-US" dirty="0" smtClean="0"/>
              <a:t>board </a:t>
            </a:r>
            <a:r>
              <a:rPr lang="en-US" altLang="en-US" dirty="0"/>
              <a:t>control </a:t>
            </a:r>
            <a:r>
              <a:rPr lang="en-US" altLang="en-US" dirty="0" smtClean="0"/>
              <a:t>S/W?</a:t>
            </a:r>
            <a:endParaRPr lang="en-US" altLang="en-US" dirty="0"/>
          </a:p>
          <a:p>
            <a:pPr marL="177800" lvl="2" indent="176213"/>
            <a:r>
              <a:rPr lang="en-US" altLang="en-US" sz="1800" dirty="0"/>
              <a:t>MP7, CTP7, MFT7 </a:t>
            </a:r>
            <a:r>
              <a:rPr lang="en-US" altLang="en-US" sz="1800" dirty="0" smtClean="0"/>
              <a:t>are all very </a:t>
            </a:r>
            <a:r>
              <a:rPr lang="en-US" altLang="en-US" sz="1800" dirty="0"/>
              <a:t>similar </a:t>
            </a:r>
            <a:endParaRPr lang="en-US" altLang="en-US" sz="1800" dirty="0" smtClean="0"/>
          </a:p>
          <a:p>
            <a:pPr marL="177800" lvl="2" indent="176213"/>
            <a:r>
              <a:rPr lang="en-US" altLang="en-US" sz="1800" dirty="0" smtClean="0"/>
              <a:t>One </a:t>
            </a:r>
            <a:r>
              <a:rPr lang="en-US" altLang="en-US" sz="1800" dirty="0"/>
              <a:t>software class to control them </a:t>
            </a:r>
            <a:r>
              <a:rPr lang="en-US" altLang="en-US" sz="1800" dirty="0" smtClean="0"/>
              <a:t>all</a:t>
            </a:r>
            <a:r>
              <a:rPr lang="en-US" altLang="en-US" sz="1800" dirty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/>
              <a:t>Can we use the same software model for production and testing?</a:t>
            </a:r>
          </a:p>
          <a:p>
            <a:pPr marL="177800" lvl="2" indent="176213"/>
            <a:r>
              <a:rPr lang="en-US" altLang="en-US" sz="1800" dirty="0"/>
              <a:t>Standardize the concept of </a:t>
            </a:r>
            <a:r>
              <a:rPr lang="en-US" altLang="en-US" sz="1800" dirty="0" smtClean="0"/>
              <a:t>'test‘</a:t>
            </a:r>
          </a:p>
          <a:p>
            <a:pPr marL="354013" lvl="2" indent="0">
              <a:spcBef>
                <a:spcPts val="0"/>
              </a:spcBef>
              <a:buNone/>
            </a:pPr>
            <a:r>
              <a:rPr lang="en-US" altLang="en-US" sz="1800" dirty="0" smtClean="0"/>
              <a:t>(</a:t>
            </a:r>
            <a:r>
              <a:rPr lang="en-US" altLang="en-US" sz="1800" dirty="0"/>
              <a:t>what goes in, what goes out)</a:t>
            </a:r>
          </a:p>
          <a:p>
            <a:pPr marL="177800" lvl="2" indent="176213"/>
            <a:r>
              <a:rPr lang="en-US" altLang="en-US" sz="1800" dirty="0"/>
              <a:t>Introduce flexible system-wise tests: </a:t>
            </a:r>
            <a:endParaRPr lang="en-US" altLang="en-US" sz="1800" dirty="0" smtClean="0"/>
          </a:p>
          <a:p>
            <a:pPr marL="354013" lvl="2" indent="0">
              <a:spcBef>
                <a:spcPts val="0"/>
              </a:spcBef>
              <a:buNone/>
            </a:pPr>
            <a:r>
              <a:rPr lang="en-US" altLang="en-US" sz="1800" dirty="0" smtClean="0"/>
              <a:t>from </a:t>
            </a:r>
            <a:r>
              <a:rPr lang="en-US" altLang="en-US" sz="1800" dirty="0"/>
              <a:t>{system A, buffer X} to {system B, buffer Y</a:t>
            </a:r>
            <a:r>
              <a:rPr lang="en-US" altLang="en-US" sz="1800" dirty="0" smtClean="0"/>
              <a:t>}</a:t>
            </a:r>
          </a:p>
          <a:p>
            <a:pPr marL="285750" lvl="2" indent="-285750"/>
            <a:r>
              <a:rPr lang="en-US" altLang="en-US" sz="1800" dirty="0" smtClean="0"/>
              <a:t>Requires rationalizing DAQ, data-packing and data-unpacking!</a:t>
            </a:r>
            <a:endParaRPr lang="en-US" altLang="en-US" sz="18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39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52426" y="417984"/>
            <a:ext cx="7680960" cy="1066800"/>
          </a:xfrm>
        </p:spPr>
        <p:txBody>
          <a:bodyPr>
            <a:normAutofit fontScale="90000"/>
          </a:bodyPr>
          <a:lstStyle/>
          <a:p>
            <a:r>
              <a:rPr lang="en-GB" dirty="0" err="1" smtClean="0">
                <a:solidFill>
                  <a:srgbClr val="00FF00"/>
                </a:solidFill>
              </a:rPr>
              <a:t>S</a:t>
            </a:r>
            <a:r>
              <a:rPr lang="en-GB" dirty="0" err="1" smtClean="0"/>
              <a:t>oft</a:t>
            </a:r>
            <a:r>
              <a:rPr lang="en-GB" dirty="0" err="1" smtClean="0">
                <a:solidFill>
                  <a:srgbClr val="00FF00"/>
                </a:solidFill>
              </a:rPr>
              <a:t>W</a:t>
            </a:r>
            <a:r>
              <a:rPr lang="en-GB" dirty="0" err="1" smtClean="0"/>
              <a:t>are</a:t>
            </a:r>
            <a:r>
              <a:rPr lang="en-GB" dirty="0" smtClean="0"/>
              <a:t> for </a:t>
            </a:r>
            <a:r>
              <a:rPr lang="en-GB" dirty="0" smtClean="0">
                <a:solidFill>
                  <a:srgbClr val="00FF00"/>
                </a:solidFill>
              </a:rPr>
              <a:t>A</a:t>
            </a:r>
            <a:r>
              <a:rPr lang="en-GB" dirty="0" smtClean="0"/>
              <a:t>utomating </a:t>
            </a:r>
            <a:r>
              <a:rPr lang="en-GB" dirty="0" err="1" smtClean="0"/>
              <a:t>con</a:t>
            </a:r>
            <a:r>
              <a:rPr lang="en-GB" dirty="0" err="1" smtClean="0">
                <a:solidFill>
                  <a:srgbClr val="00FF00"/>
                </a:solidFill>
              </a:rPr>
              <a:t>T</a:t>
            </a:r>
            <a:r>
              <a:rPr lang="en-GB" dirty="0" err="1" smtClean="0"/>
              <a:t>rol</a:t>
            </a:r>
            <a:r>
              <a:rPr lang="en-GB" dirty="0" smtClean="0"/>
              <a:t> of </a:t>
            </a:r>
            <a:r>
              <a:rPr lang="en-GB" dirty="0" smtClean="0">
                <a:solidFill>
                  <a:srgbClr val="00FF00"/>
                </a:solidFill>
              </a:rPr>
              <a:t>C</a:t>
            </a:r>
            <a:r>
              <a:rPr lang="en-GB" dirty="0" smtClean="0"/>
              <a:t>ommon </a:t>
            </a:r>
            <a:r>
              <a:rPr lang="en-GB" dirty="0" smtClean="0">
                <a:solidFill>
                  <a:srgbClr val="00FF00"/>
                </a:solidFill>
              </a:rPr>
              <a:t>H</a:t>
            </a:r>
            <a:r>
              <a:rPr lang="en-GB" dirty="0" smtClean="0"/>
              <a:t>ardware</a:t>
            </a:r>
            <a:endParaRPr lang="en-GB" dirty="0"/>
          </a:p>
        </p:txBody>
      </p:sp>
      <p:grpSp>
        <p:nvGrpSpPr>
          <p:cNvPr id="72" name="Group 71"/>
          <p:cNvGrpSpPr/>
          <p:nvPr/>
        </p:nvGrpSpPr>
        <p:grpSpPr>
          <a:xfrm>
            <a:off x="4887781" y="1052736"/>
            <a:ext cx="3860683" cy="2663999"/>
            <a:chOff x="772690" y="1469429"/>
            <a:chExt cx="7013997" cy="4839891"/>
          </a:xfrm>
        </p:grpSpPr>
        <p:sp>
          <p:nvSpPr>
            <p:cNvPr id="53" name="Rectangle 2"/>
            <p:cNvSpPr>
              <a:spLocks/>
            </p:cNvSpPr>
            <p:nvPr/>
          </p:nvSpPr>
          <p:spPr bwMode="auto">
            <a:xfrm>
              <a:off x="2027039" y="1469429"/>
              <a:ext cx="5759648" cy="4839891"/>
            </a:xfrm>
            <a:prstGeom prst="rect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GB" sz="1050"/>
            </a:p>
          </p:txBody>
        </p:sp>
        <p:sp>
          <p:nvSpPr>
            <p:cNvPr id="54" name="Line 3"/>
            <p:cNvSpPr>
              <a:spLocks noChangeShapeType="1"/>
            </p:cNvSpPr>
            <p:nvPr/>
          </p:nvSpPr>
          <p:spPr bwMode="auto">
            <a:xfrm flipH="1">
              <a:off x="1237878" y="2578943"/>
              <a:ext cx="1441028" cy="0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800000"/>
              <a:headEnd type="stealth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GB" sz="1050"/>
            </a:p>
          </p:txBody>
        </p:sp>
        <p:sp>
          <p:nvSpPr>
            <p:cNvPr id="55" name="Line 4"/>
            <p:cNvSpPr>
              <a:spLocks noChangeShapeType="1"/>
            </p:cNvSpPr>
            <p:nvPr/>
          </p:nvSpPr>
          <p:spPr bwMode="auto">
            <a:xfrm>
              <a:off x="1241227" y="4987727"/>
              <a:ext cx="1436564" cy="12279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800000"/>
              <a:headEnd type="stealth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GB" sz="1050"/>
            </a:p>
          </p:txBody>
        </p:sp>
        <p:sp>
          <p:nvSpPr>
            <p:cNvPr id="56" name="Rectangle 5"/>
            <p:cNvSpPr>
              <a:spLocks/>
            </p:cNvSpPr>
            <p:nvPr/>
          </p:nvSpPr>
          <p:spPr bwMode="auto">
            <a:xfrm>
              <a:off x="2669977" y="2228453"/>
              <a:ext cx="732234" cy="705445"/>
            </a:xfrm>
            <a:prstGeom prst="rect">
              <a:avLst/>
            </a:prstGeom>
            <a:solidFill>
              <a:srgbClr val="800000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altLang="en-US" sz="1050" dirty="0" err="1">
                  <a:solidFill>
                    <a:srgbClr val="FFFFFF"/>
                  </a:solidFill>
                  <a:latin typeface="+mn-lt"/>
                  <a:ea typeface="Gill Sans" charset="0"/>
                  <a:cs typeface="Gill Sans" charset="0"/>
                </a:rPr>
                <a:t>serdes</a:t>
              </a:r>
              <a:endParaRPr lang="en-US" altLang="en-US" sz="1050" dirty="0">
                <a:solidFill>
                  <a:srgbClr val="FFFFFF"/>
                </a:solidFill>
                <a:latin typeface="+mn-lt"/>
                <a:ea typeface="Gill Sans" charset="0"/>
                <a:cs typeface="Gill Sans" charset="0"/>
              </a:endParaRPr>
            </a:p>
          </p:txBody>
        </p:sp>
        <p:sp>
          <p:nvSpPr>
            <p:cNvPr id="57" name="Rectangle 6"/>
            <p:cNvSpPr>
              <a:spLocks/>
            </p:cNvSpPr>
            <p:nvPr/>
          </p:nvSpPr>
          <p:spPr bwMode="auto">
            <a:xfrm>
              <a:off x="4518422" y="3139281"/>
              <a:ext cx="1437680" cy="1375172"/>
            </a:xfrm>
            <a:prstGeom prst="rect">
              <a:avLst/>
            </a:prstGeom>
            <a:solidFill>
              <a:srgbClr val="008040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altLang="en-US" sz="1050">
                  <a:solidFill>
                    <a:srgbClr val="FFFFFF"/>
                  </a:solidFill>
                  <a:latin typeface="+mn-lt"/>
                  <a:ea typeface="Gill Sans" charset="0"/>
                  <a:cs typeface="Gill Sans" charset="0"/>
                </a:rPr>
                <a:t>Algorithm(s)</a:t>
              </a:r>
            </a:p>
          </p:txBody>
        </p:sp>
        <p:sp>
          <p:nvSpPr>
            <p:cNvPr id="58" name="Line 7"/>
            <p:cNvSpPr>
              <a:spLocks noChangeShapeType="1"/>
            </p:cNvSpPr>
            <p:nvPr/>
          </p:nvSpPr>
          <p:spPr bwMode="auto">
            <a:xfrm flipH="1">
              <a:off x="3398863" y="2581176"/>
              <a:ext cx="1850678" cy="2232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GB" sz="1050"/>
            </a:p>
          </p:txBody>
        </p:sp>
        <p:sp>
          <p:nvSpPr>
            <p:cNvPr id="59" name="Line 8"/>
            <p:cNvSpPr>
              <a:spLocks noChangeShapeType="1"/>
            </p:cNvSpPr>
            <p:nvPr/>
          </p:nvSpPr>
          <p:spPr bwMode="auto">
            <a:xfrm rot="10800000">
              <a:off x="5257353" y="2580060"/>
              <a:ext cx="1117" cy="570383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800000"/>
              <a:headEnd type="stealth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GB" sz="1050"/>
            </a:p>
          </p:txBody>
        </p:sp>
        <p:sp>
          <p:nvSpPr>
            <p:cNvPr id="60" name="Line 9"/>
            <p:cNvSpPr>
              <a:spLocks noChangeShapeType="1"/>
            </p:cNvSpPr>
            <p:nvPr/>
          </p:nvSpPr>
          <p:spPr bwMode="auto">
            <a:xfrm rot="10800000" flipH="1">
              <a:off x="3420071" y="4989959"/>
              <a:ext cx="1825005" cy="0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800000"/>
              <a:headEnd type="stealth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GB" sz="1050"/>
            </a:p>
          </p:txBody>
        </p:sp>
        <p:sp>
          <p:nvSpPr>
            <p:cNvPr id="61" name="Line 10"/>
            <p:cNvSpPr>
              <a:spLocks noChangeShapeType="1"/>
            </p:cNvSpPr>
            <p:nvPr/>
          </p:nvSpPr>
          <p:spPr bwMode="auto">
            <a:xfrm rot="10800000">
              <a:off x="5238378" y="4513337"/>
              <a:ext cx="0" cy="481087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GB" sz="1050"/>
            </a:p>
          </p:txBody>
        </p:sp>
        <p:sp>
          <p:nvSpPr>
            <p:cNvPr id="62" name="Rectangle 11"/>
            <p:cNvSpPr>
              <a:spLocks/>
            </p:cNvSpPr>
            <p:nvPr/>
          </p:nvSpPr>
          <p:spPr bwMode="auto">
            <a:xfrm>
              <a:off x="2696766" y="4639469"/>
              <a:ext cx="732234" cy="705445"/>
            </a:xfrm>
            <a:prstGeom prst="rect">
              <a:avLst/>
            </a:prstGeom>
            <a:solidFill>
              <a:srgbClr val="800000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altLang="en-US" sz="1050">
                  <a:solidFill>
                    <a:srgbClr val="FFFFFF"/>
                  </a:solidFill>
                  <a:latin typeface="+mn-lt"/>
                  <a:ea typeface="Gill Sans" charset="0"/>
                  <a:cs typeface="Gill Sans" charset="0"/>
                </a:rPr>
                <a:t>serdes</a:t>
              </a:r>
            </a:p>
          </p:txBody>
        </p:sp>
        <p:sp>
          <p:nvSpPr>
            <p:cNvPr id="63" name="Rectangle 12"/>
            <p:cNvSpPr>
              <a:spLocks/>
            </p:cNvSpPr>
            <p:nvPr/>
          </p:nvSpPr>
          <p:spPr bwMode="auto">
            <a:xfrm>
              <a:off x="3964781" y="5264547"/>
              <a:ext cx="732234" cy="705445"/>
            </a:xfrm>
            <a:prstGeom prst="rect">
              <a:avLst/>
            </a:prstGeom>
            <a:solidFill>
              <a:srgbClr val="008080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altLang="en-US" sz="1050">
                  <a:solidFill>
                    <a:srgbClr val="FFFFFF"/>
                  </a:solidFill>
                  <a:latin typeface="+mn-lt"/>
                  <a:ea typeface="Gill Sans" charset="0"/>
                  <a:cs typeface="Gill Sans" charset="0"/>
                </a:rPr>
                <a:t>buffer</a:t>
              </a:r>
            </a:p>
          </p:txBody>
        </p:sp>
        <p:sp>
          <p:nvSpPr>
            <p:cNvPr id="64" name="Rectangle 13"/>
            <p:cNvSpPr>
              <a:spLocks/>
            </p:cNvSpPr>
            <p:nvPr/>
          </p:nvSpPr>
          <p:spPr bwMode="auto">
            <a:xfrm>
              <a:off x="3964781" y="1683742"/>
              <a:ext cx="732234" cy="705445"/>
            </a:xfrm>
            <a:prstGeom prst="rect">
              <a:avLst/>
            </a:prstGeom>
            <a:solidFill>
              <a:srgbClr val="008080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altLang="en-US" sz="1050">
                  <a:solidFill>
                    <a:srgbClr val="FFFFFF"/>
                  </a:solidFill>
                  <a:latin typeface="+mn-lt"/>
                  <a:ea typeface="Gill Sans" charset="0"/>
                  <a:cs typeface="Gill Sans" charset="0"/>
                </a:rPr>
                <a:t>buffer</a:t>
              </a:r>
            </a:p>
          </p:txBody>
        </p:sp>
        <p:sp>
          <p:nvSpPr>
            <p:cNvPr id="65" name="Line 14"/>
            <p:cNvSpPr>
              <a:spLocks noChangeShapeType="1"/>
            </p:cNvSpPr>
            <p:nvPr/>
          </p:nvSpPr>
          <p:spPr bwMode="auto">
            <a:xfrm rot="10800000" flipH="1">
              <a:off x="4317504" y="4983262"/>
              <a:ext cx="0" cy="306958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GB" sz="1050"/>
            </a:p>
          </p:txBody>
        </p:sp>
        <p:sp>
          <p:nvSpPr>
            <p:cNvPr id="66" name="Line 15"/>
            <p:cNvSpPr>
              <a:spLocks noChangeShapeType="1"/>
            </p:cNvSpPr>
            <p:nvPr/>
          </p:nvSpPr>
          <p:spPr bwMode="auto">
            <a:xfrm rot="10800000">
              <a:off x="4338712" y="2389187"/>
              <a:ext cx="0" cy="213197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GB" sz="1050"/>
            </a:p>
          </p:txBody>
        </p:sp>
        <p:sp>
          <p:nvSpPr>
            <p:cNvPr id="67" name="Rectangle 16"/>
            <p:cNvSpPr>
              <a:spLocks/>
            </p:cNvSpPr>
            <p:nvPr/>
          </p:nvSpPr>
          <p:spPr bwMode="auto">
            <a:xfrm>
              <a:off x="6304359" y="1683742"/>
              <a:ext cx="1000125" cy="857250"/>
            </a:xfrm>
            <a:prstGeom prst="rect">
              <a:avLst/>
            </a:prstGeom>
            <a:solidFill>
              <a:srgbClr val="6666FF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altLang="en-US" sz="1050">
                  <a:solidFill>
                    <a:srgbClr val="FFFFFF"/>
                  </a:solidFill>
                  <a:latin typeface="+mn-lt"/>
                  <a:ea typeface="Gill Sans" charset="0"/>
                  <a:cs typeface="Gill Sans" charset="0"/>
                </a:rPr>
                <a:t>control</a:t>
              </a:r>
            </a:p>
          </p:txBody>
        </p:sp>
        <p:sp>
          <p:nvSpPr>
            <p:cNvPr id="68" name="Rectangle 17"/>
            <p:cNvSpPr>
              <a:spLocks/>
            </p:cNvSpPr>
            <p:nvPr/>
          </p:nvSpPr>
          <p:spPr bwMode="auto">
            <a:xfrm>
              <a:off x="6304359" y="3398242"/>
              <a:ext cx="1000125" cy="857250"/>
            </a:xfrm>
            <a:prstGeom prst="rect">
              <a:avLst/>
            </a:prstGeom>
            <a:solidFill>
              <a:srgbClr val="6666FF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altLang="en-US" sz="1050">
                  <a:solidFill>
                    <a:srgbClr val="FFFFFF"/>
                  </a:solidFill>
                  <a:latin typeface="+mn-lt"/>
                  <a:ea typeface="Gill Sans" charset="0"/>
                  <a:cs typeface="Gill Sans" charset="0"/>
                </a:rPr>
                <a:t>memory</a:t>
              </a:r>
            </a:p>
          </p:txBody>
        </p:sp>
        <p:sp>
          <p:nvSpPr>
            <p:cNvPr id="69" name="Rectangle 18"/>
            <p:cNvSpPr>
              <a:spLocks/>
            </p:cNvSpPr>
            <p:nvPr/>
          </p:nvSpPr>
          <p:spPr bwMode="auto">
            <a:xfrm>
              <a:off x="6304359" y="5112742"/>
              <a:ext cx="1000125" cy="857250"/>
            </a:xfrm>
            <a:prstGeom prst="rect">
              <a:avLst/>
            </a:prstGeom>
            <a:solidFill>
              <a:srgbClr val="6666FF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altLang="en-US" sz="1050" dirty="0" smtClean="0">
                  <a:solidFill>
                    <a:srgbClr val="FFFFFF"/>
                  </a:solidFill>
                  <a:latin typeface="+mn-lt"/>
                  <a:ea typeface="Gill Sans" charset="0"/>
                  <a:cs typeface="Gill Sans" charset="0"/>
                </a:rPr>
                <a:t>DAQ</a:t>
              </a:r>
              <a:endParaRPr lang="en-US" altLang="en-US" sz="1050" dirty="0">
                <a:solidFill>
                  <a:srgbClr val="FFFFFF"/>
                </a:solidFill>
                <a:latin typeface="+mn-lt"/>
                <a:ea typeface="Gill Sans" charset="0"/>
                <a:cs typeface="Gill Sans" charset="0"/>
              </a:endParaRPr>
            </a:p>
          </p:txBody>
        </p:sp>
        <p:sp>
          <p:nvSpPr>
            <p:cNvPr id="70" name="Rectangle 19"/>
            <p:cNvSpPr>
              <a:spLocks/>
            </p:cNvSpPr>
            <p:nvPr/>
          </p:nvSpPr>
          <p:spPr bwMode="auto">
            <a:xfrm>
              <a:off x="846858" y="2630847"/>
              <a:ext cx="1030953" cy="293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altLang="en-US" sz="1050">
                  <a:latin typeface="+mn-lt"/>
                  <a:ea typeface="Gill Sans" charset="0"/>
                  <a:cs typeface="Gill Sans" charset="0"/>
                </a:rPr>
                <a:t>input links</a:t>
              </a:r>
            </a:p>
          </p:txBody>
        </p:sp>
        <p:sp>
          <p:nvSpPr>
            <p:cNvPr id="71" name="Rectangle 20"/>
            <p:cNvSpPr>
              <a:spLocks/>
            </p:cNvSpPr>
            <p:nvPr/>
          </p:nvSpPr>
          <p:spPr bwMode="auto">
            <a:xfrm>
              <a:off x="772690" y="4528405"/>
              <a:ext cx="1188217" cy="293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altLang="en-US" sz="1050">
                  <a:latin typeface="+mn-lt"/>
                  <a:ea typeface="Gill Sans" charset="0"/>
                  <a:cs typeface="Gill Sans" charset="0"/>
                </a:rPr>
                <a:t>output links</a:t>
              </a: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4532313" y="4575919"/>
            <a:ext cx="4540250" cy="2165449"/>
            <a:chOff x="-7937" y="2194446"/>
            <a:chExt cx="9080500" cy="4330898"/>
          </a:xfrm>
        </p:grpSpPr>
        <p:grpSp>
          <p:nvGrpSpPr>
            <p:cNvPr id="74" name="Group 73"/>
            <p:cNvGrpSpPr/>
            <p:nvPr/>
          </p:nvGrpSpPr>
          <p:grpSpPr>
            <a:xfrm>
              <a:off x="3080742" y="2194446"/>
              <a:ext cx="3696891" cy="4330898"/>
              <a:chOff x="3080742" y="1690390"/>
              <a:chExt cx="3696891" cy="4330898"/>
            </a:xfrm>
          </p:grpSpPr>
          <p:sp>
            <p:nvSpPr>
              <p:cNvPr id="82" name="Rectangle 2"/>
              <p:cNvSpPr>
                <a:spLocks/>
              </p:cNvSpPr>
              <p:nvPr/>
            </p:nvSpPr>
            <p:spPr bwMode="auto">
              <a:xfrm>
                <a:off x="3080742" y="1690390"/>
                <a:ext cx="3696891" cy="866180"/>
              </a:xfrm>
              <a:prstGeom prst="rect">
                <a:avLst/>
              </a:prstGeom>
              <a:solidFill>
                <a:schemeClr val="accent1"/>
              </a:solidFill>
              <a:ln w="25400" cap="flat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 anchor="ctr"/>
              <a:lstStyle>
                <a:lvl1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1pPr>
                <a:lvl2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2pPr>
                <a:lvl3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3pPr>
                <a:lvl4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4pPr>
                <a:lvl5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 algn="ctr"/>
                <a:r>
                  <a:rPr lang="en-US" altLang="en-US" sz="1400">
                    <a:latin typeface="+mn-lt"/>
                    <a:ea typeface="Gill Sans" charset="0"/>
                    <a:cs typeface="Gill Sans" charset="0"/>
                  </a:rPr>
                  <a:t>L1 System</a:t>
                </a:r>
              </a:p>
            </p:txBody>
          </p:sp>
          <p:sp>
            <p:nvSpPr>
              <p:cNvPr id="83" name="Rectangle 3"/>
              <p:cNvSpPr>
                <a:spLocks/>
              </p:cNvSpPr>
              <p:nvPr/>
            </p:nvSpPr>
            <p:spPr bwMode="auto">
              <a:xfrm>
                <a:off x="3080742" y="2556569"/>
                <a:ext cx="3696891" cy="866180"/>
              </a:xfrm>
              <a:prstGeom prst="rect">
                <a:avLst/>
              </a:prstGeom>
              <a:solidFill>
                <a:schemeClr val="accent1"/>
              </a:solidFill>
              <a:ln w="25400" cap="flat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 anchor="ctr"/>
              <a:lstStyle>
                <a:lvl1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1pPr>
                <a:lvl2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2pPr>
                <a:lvl3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3pPr>
                <a:lvl4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4pPr>
                <a:lvl5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 algn="ctr"/>
                <a:r>
                  <a:rPr lang="en-US" altLang="en-US" sz="1400">
                    <a:latin typeface="+mn-lt"/>
                    <a:ea typeface="Gill Sans" charset="0"/>
                    <a:cs typeface="Gill Sans" charset="0"/>
                  </a:rPr>
                  <a:t>SubSystem</a:t>
                </a:r>
              </a:p>
            </p:txBody>
          </p:sp>
          <p:sp>
            <p:nvSpPr>
              <p:cNvPr id="84" name="Rectangle 4"/>
              <p:cNvSpPr>
                <a:spLocks/>
              </p:cNvSpPr>
              <p:nvPr/>
            </p:nvSpPr>
            <p:spPr bwMode="auto">
              <a:xfrm>
                <a:off x="3080742" y="3422749"/>
                <a:ext cx="3696891" cy="866180"/>
              </a:xfrm>
              <a:prstGeom prst="rect">
                <a:avLst/>
              </a:prstGeom>
              <a:solidFill>
                <a:schemeClr val="accent1"/>
              </a:solidFill>
              <a:ln w="25400" cap="flat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 anchor="ctr"/>
              <a:lstStyle>
                <a:lvl1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1pPr>
                <a:lvl2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2pPr>
                <a:lvl3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3pPr>
                <a:lvl4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4pPr>
                <a:lvl5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 algn="ctr"/>
                <a:r>
                  <a:rPr lang="en-US" altLang="en-US" sz="1400">
                    <a:latin typeface="+mn-lt"/>
                    <a:ea typeface="Gill Sans" charset="0"/>
                    <a:cs typeface="Gill Sans" charset="0"/>
                  </a:rPr>
                  <a:t>Board</a:t>
                </a:r>
              </a:p>
            </p:txBody>
          </p:sp>
          <p:sp>
            <p:nvSpPr>
              <p:cNvPr id="85" name="Rectangle 5"/>
              <p:cNvSpPr>
                <a:spLocks/>
              </p:cNvSpPr>
              <p:nvPr/>
            </p:nvSpPr>
            <p:spPr bwMode="auto">
              <a:xfrm>
                <a:off x="3080742" y="4288929"/>
                <a:ext cx="3696891" cy="866180"/>
              </a:xfrm>
              <a:prstGeom prst="rect">
                <a:avLst/>
              </a:prstGeom>
              <a:solidFill>
                <a:schemeClr val="accent1"/>
              </a:solidFill>
              <a:ln w="25400" cap="flat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 anchor="ctr"/>
              <a:lstStyle>
                <a:lvl1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1pPr>
                <a:lvl2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2pPr>
                <a:lvl3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3pPr>
                <a:lvl4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4pPr>
                <a:lvl5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 algn="ctr"/>
                <a:r>
                  <a:rPr lang="en-US" altLang="en-US" sz="1400">
                    <a:latin typeface="+mn-lt"/>
                    <a:ea typeface="Gill Sans" charset="0"/>
                    <a:cs typeface="Gill Sans" charset="0"/>
                  </a:rPr>
                  <a:t>Control Functions</a:t>
                </a:r>
              </a:p>
            </p:txBody>
          </p:sp>
          <p:sp>
            <p:nvSpPr>
              <p:cNvPr id="86" name="Rectangle 6"/>
              <p:cNvSpPr>
                <a:spLocks/>
              </p:cNvSpPr>
              <p:nvPr/>
            </p:nvSpPr>
            <p:spPr bwMode="auto">
              <a:xfrm>
                <a:off x="3449552" y="2336660"/>
                <a:ext cx="522578" cy="43088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1pPr>
                <a:lvl2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2pPr>
                <a:lvl3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3pPr>
                <a:lvl4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4pPr>
                <a:lvl5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 algn="ctr"/>
                <a:r>
                  <a:rPr lang="en-US" altLang="en-US" sz="1400">
                    <a:latin typeface="+mn-lt"/>
                    <a:ea typeface="Gill Sans" charset="0"/>
                    <a:cs typeface="Gill Sans" charset="0"/>
                  </a:rPr>
                  <a:t>API</a:t>
                </a:r>
              </a:p>
            </p:txBody>
          </p:sp>
          <p:sp>
            <p:nvSpPr>
              <p:cNvPr id="87" name="Rectangle 7"/>
              <p:cNvSpPr>
                <a:spLocks/>
              </p:cNvSpPr>
              <p:nvPr/>
            </p:nvSpPr>
            <p:spPr bwMode="auto">
              <a:xfrm>
                <a:off x="3448436" y="3202840"/>
                <a:ext cx="522578" cy="43088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1pPr>
                <a:lvl2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2pPr>
                <a:lvl3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3pPr>
                <a:lvl4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4pPr>
                <a:lvl5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 algn="ctr"/>
                <a:r>
                  <a:rPr lang="en-US" altLang="en-US" sz="1400">
                    <a:latin typeface="+mn-lt"/>
                    <a:ea typeface="Gill Sans" charset="0"/>
                    <a:cs typeface="Gill Sans" charset="0"/>
                  </a:rPr>
                  <a:t>API</a:t>
                </a:r>
              </a:p>
            </p:txBody>
          </p:sp>
          <p:sp>
            <p:nvSpPr>
              <p:cNvPr id="88" name="Rectangle 8"/>
              <p:cNvSpPr>
                <a:spLocks/>
              </p:cNvSpPr>
              <p:nvPr/>
            </p:nvSpPr>
            <p:spPr bwMode="auto">
              <a:xfrm>
                <a:off x="3448436" y="4069020"/>
                <a:ext cx="522578" cy="43088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1pPr>
                <a:lvl2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2pPr>
                <a:lvl3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3pPr>
                <a:lvl4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4pPr>
                <a:lvl5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 algn="ctr"/>
                <a:r>
                  <a:rPr lang="en-US" altLang="en-US" sz="1400">
                    <a:latin typeface="+mn-lt"/>
                    <a:ea typeface="Gill Sans" charset="0"/>
                    <a:cs typeface="Gill Sans" charset="0"/>
                  </a:rPr>
                  <a:t>API</a:t>
                </a:r>
              </a:p>
            </p:txBody>
          </p:sp>
          <p:sp>
            <p:nvSpPr>
              <p:cNvPr id="89" name="Rectangle 9"/>
              <p:cNvSpPr>
                <a:spLocks/>
              </p:cNvSpPr>
              <p:nvPr/>
            </p:nvSpPr>
            <p:spPr bwMode="auto">
              <a:xfrm>
                <a:off x="3080742" y="5155108"/>
                <a:ext cx="3696891" cy="866180"/>
              </a:xfrm>
              <a:prstGeom prst="rect">
                <a:avLst/>
              </a:prstGeom>
              <a:solidFill>
                <a:schemeClr val="accent1"/>
              </a:solidFill>
              <a:ln w="25400" cap="flat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 anchor="ctr"/>
              <a:lstStyle>
                <a:lvl1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1pPr>
                <a:lvl2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2pPr>
                <a:lvl3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3pPr>
                <a:lvl4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4pPr>
                <a:lvl5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 algn="ctr"/>
                <a:r>
                  <a:rPr lang="en-US" altLang="en-US" sz="1400">
                    <a:latin typeface="+mn-lt"/>
                    <a:ea typeface="Gill Sans" charset="0"/>
                    <a:cs typeface="Gill Sans" charset="0"/>
                  </a:rPr>
                  <a:t>Hardware</a:t>
                </a:r>
              </a:p>
            </p:txBody>
          </p:sp>
          <p:sp>
            <p:nvSpPr>
              <p:cNvPr id="90" name="Rectangle 10"/>
              <p:cNvSpPr>
                <a:spLocks/>
              </p:cNvSpPr>
              <p:nvPr/>
            </p:nvSpPr>
            <p:spPr bwMode="auto">
              <a:xfrm>
                <a:off x="3295878" y="4935200"/>
                <a:ext cx="839974" cy="43088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1pPr>
                <a:lvl2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2pPr>
                <a:lvl3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3pPr>
                <a:lvl4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4pPr>
                <a:lvl5pPr algn="l">
                  <a:defRPr sz="1200">
                    <a:solidFill>
                      <a:schemeClr val="tx1"/>
                    </a:solidFill>
                    <a:latin typeface="Gill Sans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 algn="ctr"/>
                <a:r>
                  <a:rPr lang="en-US" altLang="en-US" sz="1400">
                    <a:latin typeface="+mn-lt"/>
                    <a:ea typeface="Gill Sans" charset="0"/>
                    <a:cs typeface="Gill Sans" charset="0"/>
                  </a:rPr>
                  <a:t>uHAL</a:t>
                </a:r>
              </a:p>
            </p:txBody>
          </p:sp>
        </p:grpSp>
        <p:sp>
          <p:nvSpPr>
            <p:cNvPr id="75" name="Rectangle 11"/>
            <p:cNvSpPr>
              <a:spLocks/>
            </p:cNvSpPr>
            <p:nvPr/>
          </p:nvSpPr>
          <p:spPr bwMode="auto">
            <a:xfrm>
              <a:off x="-7937" y="2985368"/>
              <a:ext cx="2598539" cy="803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altLang="en-US" sz="1400" dirty="0">
                  <a:latin typeface="+mn-lt"/>
                  <a:ea typeface="Gill Sans" charset="0"/>
                  <a:cs typeface="Gill Sans" charset="0"/>
                </a:rPr>
                <a:t>Exposable via network </a:t>
              </a:r>
              <a:r>
                <a:rPr lang="en-US" altLang="en-US" sz="1400" dirty="0" smtClean="0">
                  <a:latin typeface="+mn-lt"/>
                  <a:ea typeface="Gill Sans" charset="0"/>
                  <a:cs typeface="Gill Sans" charset="0"/>
                </a:rPr>
                <a:t>interface</a:t>
              </a:r>
              <a:endParaRPr lang="en-US" altLang="en-US" sz="1400" dirty="0">
                <a:latin typeface="+mn-lt"/>
                <a:ea typeface="Gill Sans" charset="0"/>
                <a:cs typeface="Gill Sans" charset="0"/>
              </a:endParaRPr>
            </a:p>
          </p:txBody>
        </p:sp>
        <p:sp>
          <p:nvSpPr>
            <p:cNvPr id="76" name="Line 12"/>
            <p:cNvSpPr>
              <a:spLocks noChangeShapeType="1"/>
            </p:cNvSpPr>
            <p:nvPr/>
          </p:nvSpPr>
          <p:spPr bwMode="auto">
            <a:xfrm flipH="1">
              <a:off x="2562821" y="3137645"/>
              <a:ext cx="783580" cy="270123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800000"/>
              <a:headEnd type="stealth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GB" sz="1050"/>
            </a:p>
          </p:txBody>
        </p:sp>
        <p:sp>
          <p:nvSpPr>
            <p:cNvPr id="77" name="Line 13"/>
            <p:cNvSpPr>
              <a:spLocks noChangeShapeType="1"/>
            </p:cNvSpPr>
            <p:nvPr/>
          </p:nvSpPr>
          <p:spPr bwMode="auto">
            <a:xfrm rot="10800000">
              <a:off x="2562820" y="3411116"/>
              <a:ext cx="803672" cy="425277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800000"/>
              <a:headEnd type="stealth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GB" sz="1050"/>
            </a:p>
          </p:txBody>
        </p:sp>
        <p:sp>
          <p:nvSpPr>
            <p:cNvPr id="78" name="Rectangle 14"/>
            <p:cNvSpPr>
              <a:spLocks/>
            </p:cNvSpPr>
            <p:nvPr/>
          </p:nvSpPr>
          <p:spPr bwMode="auto">
            <a:xfrm>
              <a:off x="7308304" y="2560861"/>
              <a:ext cx="1764259" cy="1881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altLang="en-US" sz="1400" dirty="0">
                  <a:latin typeface="+mn-lt"/>
                  <a:ea typeface="Gill Sans" charset="0"/>
                  <a:cs typeface="Gill Sans" charset="0"/>
                </a:rPr>
                <a:t>Common across </a:t>
              </a:r>
              <a:r>
                <a:rPr lang="en-US" altLang="en-US" sz="1400" dirty="0" smtClean="0">
                  <a:latin typeface="+mn-lt"/>
                  <a:ea typeface="Gill Sans" charset="0"/>
                  <a:cs typeface="Gill Sans" charset="0"/>
                </a:rPr>
                <a:t>L1</a:t>
              </a:r>
            </a:p>
            <a:p>
              <a:pPr algn="ctr"/>
              <a:r>
                <a:rPr lang="en-US" altLang="en-US" sz="1400" dirty="0" smtClean="0">
                  <a:solidFill>
                    <a:srgbClr val="00FF00"/>
                  </a:solidFill>
                  <a:latin typeface="+mn-lt"/>
                  <a:ea typeface="Gill Sans" charset="0"/>
                  <a:cs typeface="Gill Sans" charset="0"/>
                </a:rPr>
                <a:t>Write once and reuse everywhere</a:t>
              </a:r>
              <a:endParaRPr lang="en-US" altLang="en-US" sz="1400" dirty="0">
                <a:solidFill>
                  <a:srgbClr val="00FF00"/>
                </a:solidFill>
                <a:latin typeface="+mn-lt"/>
                <a:ea typeface="Gill Sans" charset="0"/>
                <a:cs typeface="Gill Sans" charset="0"/>
              </a:endParaRPr>
            </a:p>
          </p:txBody>
        </p:sp>
        <p:sp>
          <p:nvSpPr>
            <p:cNvPr id="79" name="Rectangle 16"/>
            <p:cNvSpPr>
              <a:spLocks/>
            </p:cNvSpPr>
            <p:nvPr/>
          </p:nvSpPr>
          <p:spPr bwMode="auto">
            <a:xfrm>
              <a:off x="6974086" y="4828704"/>
              <a:ext cx="2098477" cy="803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>
              <a:lvl1pPr algn="l">
                <a:defRPr sz="1200">
                  <a:solidFill>
                    <a:schemeClr val="tx1"/>
                  </a:solidFill>
                  <a:latin typeface="Gill Sans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Gill Sans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Gill Sans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Gill Sans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Gill Sans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 algn="ctr"/>
              <a:r>
                <a:rPr lang="en-US" altLang="en-US" sz="1400">
                  <a:latin typeface="+mn-lt"/>
                  <a:ea typeface="Gill Sans" charset="0"/>
                  <a:cs typeface="Gill Sans" charset="0"/>
                </a:rPr>
                <a:t>Subsystem specialisation</a:t>
              </a:r>
            </a:p>
          </p:txBody>
        </p:sp>
        <p:sp>
          <p:nvSpPr>
            <p:cNvPr id="80" name="Line 17"/>
            <p:cNvSpPr>
              <a:spLocks noChangeShapeType="1"/>
            </p:cNvSpPr>
            <p:nvPr/>
          </p:nvSpPr>
          <p:spPr bwMode="auto">
            <a:xfrm rot="10800000" flipH="1">
              <a:off x="6357938" y="5293047"/>
              <a:ext cx="722189" cy="0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800000"/>
              <a:headEnd type="stealth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GB" sz="1050"/>
            </a:p>
          </p:txBody>
        </p:sp>
        <p:sp>
          <p:nvSpPr>
            <p:cNvPr id="81" name="Right Brace 80"/>
            <p:cNvSpPr/>
            <p:nvPr/>
          </p:nvSpPr>
          <p:spPr>
            <a:xfrm>
              <a:off x="6876256" y="2194446"/>
              <a:ext cx="432048" cy="2594073"/>
            </a:xfrm>
            <a:prstGeom prst="rightBrac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050"/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5344700" y="4005064"/>
            <a:ext cx="3597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/>
              <a:t>Above: Common Board Model, Below: System Model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8897997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40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93741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8180014" cy="4724400"/>
          </a:xfrm>
        </p:spPr>
        <p:txBody>
          <a:bodyPr/>
          <a:lstStyle/>
          <a:p>
            <a:pPr marL="285692" indent="-285692">
              <a:buFont typeface="Arial" pitchFamily="34" charset="0"/>
              <a:buChar char="•"/>
            </a:pPr>
            <a:r>
              <a:rPr lang="en-GB" dirty="0" smtClean="0"/>
              <a:t>All hardware for the CMS Calorimeter Trigger upgrade now in hand, albeit having undergone varying degrees of testing:</a:t>
            </a:r>
          </a:p>
          <a:p>
            <a:pPr marL="457107" lvl="1" indent="-285692"/>
            <a:r>
              <a:rPr lang="en-GB" dirty="0" smtClean="0"/>
              <a:t>TDR upgrade</a:t>
            </a:r>
            <a:r>
              <a:rPr lang="en-GB" dirty="0"/>
              <a:t>: </a:t>
            </a:r>
            <a:r>
              <a:rPr lang="en-GB" dirty="0" err="1"/>
              <a:t>μHTR</a:t>
            </a:r>
            <a:r>
              <a:rPr lang="en-GB" dirty="0"/>
              <a:t>, </a:t>
            </a:r>
            <a:r>
              <a:rPr lang="en-GB" dirty="0" err="1"/>
              <a:t>oSLB</a:t>
            </a:r>
            <a:r>
              <a:rPr lang="en-GB" dirty="0"/>
              <a:t>, </a:t>
            </a:r>
            <a:r>
              <a:rPr lang="en-GB" dirty="0" err="1"/>
              <a:t>oRM</a:t>
            </a:r>
            <a:r>
              <a:rPr lang="en-GB" dirty="0"/>
              <a:t>, </a:t>
            </a:r>
            <a:r>
              <a:rPr lang="en-GB" dirty="0" smtClean="0"/>
              <a:t>CTP7</a:t>
            </a:r>
            <a:r>
              <a:rPr lang="en-GB" dirty="0"/>
              <a:t>, </a:t>
            </a:r>
            <a:r>
              <a:rPr lang="en-GB" dirty="0" smtClean="0"/>
              <a:t>MP7</a:t>
            </a:r>
          </a:p>
          <a:p>
            <a:pPr marL="457107" lvl="1" indent="-285692"/>
            <a:r>
              <a:rPr lang="en-GB" dirty="0" smtClean="0"/>
              <a:t>Interim trigger for 2015: </a:t>
            </a:r>
            <a:r>
              <a:rPr lang="en-GB" dirty="0" err="1" smtClean="0"/>
              <a:t>oRSC</a:t>
            </a:r>
            <a:r>
              <a:rPr lang="en-GB" dirty="0" smtClean="0"/>
              <a:t>, MP7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The baseline architecture is a Time-Multiplexed Trigger</a:t>
            </a:r>
          </a:p>
          <a:p>
            <a:pPr marL="285692" indent="-285692">
              <a:buFont typeface="Arial" pitchFamily="34" charset="0"/>
              <a:buChar char="•"/>
            </a:pPr>
            <a:r>
              <a:rPr lang="en-GB" dirty="0" smtClean="0"/>
              <a:t>The Time-Multiplexed </a:t>
            </a:r>
            <a:r>
              <a:rPr lang="en-GB" dirty="0"/>
              <a:t>Trigger Integration test at B904 last </a:t>
            </a:r>
            <a:r>
              <a:rPr lang="en-GB" dirty="0" smtClean="0"/>
              <a:t>September was a great success</a:t>
            </a:r>
          </a:p>
          <a:p>
            <a:pPr marL="285692" indent="-285692">
              <a:buFont typeface="Arial" pitchFamily="34" charset="0"/>
              <a:buChar char="•"/>
            </a:pPr>
            <a:r>
              <a:rPr lang="en-GB" dirty="0" smtClean="0"/>
              <a:t>Many lessons were learned which reaffirmed the motivations for choosing the TMT architecture over a conventional architecture</a:t>
            </a:r>
          </a:p>
          <a:p>
            <a:pPr marL="285692" indent="-285692">
              <a:buFont typeface="Arial" pitchFamily="34" charset="0"/>
              <a:buChar char="•"/>
            </a:pPr>
            <a:r>
              <a:rPr lang="en-GB" dirty="0" smtClean="0"/>
              <a:t>Have developed a model for collaborative development of firmware</a:t>
            </a:r>
          </a:p>
          <a:p>
            <a:pPr marL="285692" indent="-285692">
              <a:buFont typeface="Arial" pitchFamily="34" charset="0"/>
              <a:buChar char="•"/>
            </a:pPr>
            <a:r>
              <a:rPr lang="en-GB" dirty="0" err="1" smtClean="0"/>
              <a:t>uHAL</a:t>
            </a:r>
            <a:r>
              <a:rPr lang="en-GB" dirty="0" smtClean="0"/>
              <a:t> and IPbus v2 </a:t>
            </a:r>
            <a:r>
              <a:rPr lang="en-GB" dirty="0" smtClean="0"/>
              <a:t>work </a:t>
            </a:r>
            <a:r>
              <a:rPr lang="en-GB" dirty="0" smtClean="0"/>
              <a:t>very well and are being widely adopted outside </a:t>
            </a:r>
            <a:r>
              <a:rPr lang="en-GB" dirty="0" smtClean="0"/>
              <a:t>their </a:t>
            </a:r>
            <a:r>
              <a:rPr lang="en-GB" dirty="0" smtClean="0"/>
              <a:t>original scope</a:t>
            </a:r>
          </a:p>
          <a:p>
            <a:endParaRPr lang="en-GB" dirty="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13/11/2013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41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03503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ean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ylar">
      <a:maj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ylar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25400" h="508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tint val="100000"/>
                <a:shade val="30000"/>
                <a:alpha val="100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lumMod val="80000"/>
              </a:schemeClr>
              <a:schemeClr val="phClr">
                <a:tint val="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CleanBlack</Template>
  <TotalTime>2552</TotalTime>
  <Words>1905</Words>
  <Application>Microsoft Office PowerPoint</Application>
  <PresentationFormat>On-screen Show (4:3)</PresentationFormat>
  <Paragraphs>507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CleanBlack</vt:lpstr>
      <vt:lpstr>CMS Calorimeter Trigger Upgrades</vt:lpstr>
      <vt:lpstr>Overview</vt:lpstr>
      <vt:lpstr>So many triggers, so little time</vt:lpstr>
      <vt:lpstr>The CMS Calorimeter Trigger</vt:lpstr>
      <vt:lpstr>Recommissioned existing trigger</vt:lpstr>
      <vt:lpstr>TDR trigger upgrade</vt:lpstr>
      <vt:lpstr>Interim (back-up) trigger for 2015</vt:lpstr>
      <vt:lpstr>Schedule</vt:lpstr>
      <vt:lpstr>Hardware for upgrades</vt:lpstr>
      <vt:lpstr>oSLB and oRM</vt:lpstr>
      <vt:lpstr>oSLB and oRM</vt:lpstr>
      <vt:lpstr>μHTR</vt:lpstr>
      <vt:lpstr>μHTR</vt:lpstr>
      <vt:lpstr>oRSC</vt:lpstr>
      <vt:lpstr>oRSC</vt:lpstr>
      <vt:lpstr>TDR trigger upgrade</vt:lpstr>
      <vt:lpstr>CTP7</vt:lpstr>
      <vt:lpstr>PowerPoint Presentation</vt:lpstr>
      <vt:lpstr>An observation…</vt:lpstr>
      <vt:lpstr>Time-multiplexed triggering</vt:lpstr>
      <vt:lpstr>Conventional trigger</vt:lpstr>
      <vt:lpstr>Time-multiplexed trigger</vt:lpstr>
      <vt:lpstr>Why TMT?</vt:lpstr>
      <vt:lpstr>Status of the TMT concept</vt:lpstr>
      <vt:lpstr>Status of TMT: Integration test @ B904</vt:lpstr>
      <vt:lpstr>Status of TMT: Integration test @ B904</vt:lpstr>
      <vt:lpstr>Status of TMT: Algorithms</vt:lpstr>
      <vt:lpstr>Status of TMT: Results</vt:lpstr>
      <vt:lpstr>Lessons learned from test</vt:lpstr>
      <vt:lpstr>Firmware</vt:lpstr>
      <vt:lpstr>Firmware</vt:lpstr>
      <vt:lpstr>“Base Firmware” Concept</vt:lpstr>
      <vt:lpstr>Implementation Status</vt:lpstr>
      <vt:lpstr>Floorplan of FPGA: Integration Test</vt:lpstr>
      <vt:lpstr>Floorplan of FPGA</vt:lpstr>
      <vt:lpstr>Resource usage of FPGA</vt:lpstr>
      <vt:lpstr>Software</vt:lpstr>
      <vt:lpstr>IPbus/uHAL</vt:lpstr>
      <vt:lpstr>SoftWare for Automating conTrol of Common Hardware</vt:lpstr>
      <vt:lpstr>Conclusions</vt:lpstr>
      <vt:lpstr>Conclusions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MP7 H/W status</dc:title>
  <dc:creator>Andy Rose</dc:creator>
  <cp:lastModifiedBy>Bekka</cp:lastModifiedBy>
  <cp:revision>388</cp:revision>
  <dcterms:created xsi:type="dcterms:W3CDTF">2013-08-08T12:50:16Z</dcterms:created>
  <dcterms:modified xsi:type="dcterms:W3CDTF">2014-03-20T06:00:06Z</dcterms:modified>
</cp:coreProperties>
</file>