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79"/>
  </p:notesMasterIdLst>
  <p:sldIdLst>
    <p:sldId id="256" r:id="rId2"/>
    <p:sldId id="952" r:id="rId3"/>
    <p:sldId id="434" r:id="rId4"/>
    <p:sldId id="957" r:id="rId5"/>
    <p:sldId id="437" r:id="rId6"/>
    <p:sldId id="410" r:id="rId7"/>
    <p:sldId id="344" r:id="rId8"/>
    <p:sldId id="348" r:id="rId9"/>
    <p:sldId id="438" r:id="rId10"/>
    <p:sldId id="439" r:id="rId11"/>
    <p:sldId id="351" r:id="rId12"/>
    <p:sldId id="447" r:id="rId13"/>
    <p:sldId id="353" r:id="rId14"/>
    <p:sldId id="425" r:id="rId15"/>
    <p:sldId id="440" r:id="rId16"/>
    <p:sldId id="441" r:id="rId17"/>
    <p:sldId id="356" r:id="rId18"/>
    <p:sldId id="444" r:id="rId19"/>
    <p:sldId id="445" r:id="rId20"/>
    <p:sldId id="446" r:id="rId21"/>
    <p:sldId id="448" r:id="rId22"/>
    <p:sldId id="453" r:id="rId23"/>
    <p:sldId id="436" r:id="rId24"/>
    <p:sldId id="449" r:id="rId25"/>
    <p:sldId id="292" r:id="rId26"/>
    <p:sldId id="294" r:id="rId27"/>
    <p:sldId id="290" r:id="rId28"/>
    <p:sldId id="953" r:id="rId29"/>
    <p:sldId id="300" r:id="rId30"/>
    <p:sldId id="450" r:id="rId31"/>
    <p:sldId id="304" r:id="rId32"/>
    <p:sldId id="305" r:id="rId33"/>
    <p:sldId id="293" r:id="rId34"/>
    <p:sldId id="452" r:id="rId35"/>
    <p:sldId id="321" r:id="rId36"/>
    <p:sldId id="954" r:id="rId37"/>
    <p:sldId id="456" r:id="rId38"/>
    <p:sldId id="454" r:id="rId39"/>
    <p:sldId id="956" r:id="rId40"/>
    <p:sldId id="455" r:id="rId41"/>
    <p:sldId id="409" r:id="rId42"/>
    <p:sldId id="458" r:id="rId43"/>
    <p:sldId id="939" r:id="rId44"/>
    <p:sldId id="940" r:id="rId45"/>
    <p:sldId id="942" r:id="rId46"/>
    <p:sldId id="943" r:id="rId47"/>
    <p:sldId id="457" r:id="rId48"/>
    <p:sldId id="267" r:id="rId49"/>
    <p:sldId id="382" r:id="rId50"/>
    <p:sldId id="931" r:id="rId51"/>
    <p:sldId id="930" r:id="rId52"/>
    <p:sldId id="934" r:id="rId53"/>
    <p:sldId id="933" r:id="rId54"/>
    <p:sldId id="944" r:id="rId55"/>
    <p:sldId id="386" r:id="rId56"/>
    <p:sldId id="945" r:id="rId57"/>
    <p:sldId id="949" r:id="rId58"/>
    <p:sldId id="946" r:id="rId59"/>
    <p:sldId id="388" r:id="rId60"/>
    <p:sldId id="947" r:id="rId61"/>
    <p:sldId id="419" r:id="rId62"/>
    <p:sldId id="418" r:id="rId63"/>
    <p:sldId id="420" r:id="rId64"/>
    <p:sldId id="421" r:id="rId65"/>
    <p:sldId id="422" r:id="rId66"/>
    <p:sldId id="423" r:id="rId67"/>
    <p:sldId id="424" r:id="rId68"/>
    <p:sldId id="405" r:id="rId69"/>
    <p:sldId id="406" r:id="rId70"/>
    <p:sldId id="950" r:id="rId71"/>
    <p:sldId id="334" r:id="rId72"/>
    <p:sldId id="399" r:id="rId73"/>
    <p:sldId id="398" r:id="rId74"/>
    <p:sldId id="937" r:id="rId75"/>
    <p:sldId id="955" r:id="rId76"/>
    <p:sldId id="951" r:id="rId77"/>
    <p:sldId id="407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CC9900"/>
    <a:srgbClr val="CC3300"/>
    <a:srgbClr val="00FF00"/>
    <a:srgbClr val="FF00FF"/>
    <a:srgbClr val="0000FF"/>
    <a:srgbClr val="3E83C5"/>
    <a:srgbClr val="EA1100"/>
    <a:srgbClr val="C10F1F"/>
    <a:srgbClr val="0052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81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624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26132-FBFA-406A-8BAB-97AC7A83E485}" type="datetimeFigureOut">
              <a:rPr lang="en-GB" smtClean="0"/>
              <a:t>29/11/2018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9B82A-8661-4BDE-9BE7-97B2774F73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908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95DDA8-2351-A546-91A9-2672C2503B73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80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95DDA8-2351-A546-91A9-2672C2503B73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39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95DDA8-2351-A546-91A9-2672C2503B73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46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DB84A-18F0-4E99-AD28-DAED5BD8D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1C06AA-D573-43FF-BB9F-78EB614AA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A7112-443C-4487-8598-4F078A49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44606-3EE2-4268-AFA0-222B87408A10}" type="datetime1">
              <a:rPr lang="en-GB" smtClean="0"/>
              <a:t>29/11/2018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39414-6D14-4513-8B24-1829675C4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DB260-B2F8-4FE8-90F3-220D7E10A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308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7880D-B439-49FF-810C-96B819126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2EF66-9449-49A0-8972-193BDF7D9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C56B1-8467-4EFF-B2B8-52FFFDB0B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CE63C-39D9-48EF-A0DF-035C1AA8E7BD}" type="datetime1">
              <a:rPr lang="en-GB" smtClean="0"/>
              <a:t>29/11/2018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052FD-EDD6-4214-A18D-A4824700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B9B6B-A757-4A62-960D-A3FA5E163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965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C0CA-42C1-4479-A6EA-B67ACDA3C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8FCF9-55CB-4DA1-89D2-928A9150B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D1040-215C-4B14-B7A8-75545CB05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D979-B47B-426D-B47F-6EABBEAD6FE7}" type="datetime1">
              <a:rPr lang="en-GB" smtClean="0"/>
              <a:t>29/11/2018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0E051-A45C-42B6-947C-CA653E0B2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7E0D6-44E9-4DA9-A383-E0E29A13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182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BDF76-8A41-4E51-B4BB-910866E45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764F7-4293-4F2A-8600-69808522B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D58EF-B446-405D-8E11-9C6423B28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A2037-7AD2-4F33-8058-A2F883377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4D190-7885-4592-A37A-E3A33A0477E6}" type="datetime1">
              <a:rPr lang="en-GB" smtClean="0"/>
              <a:t>29/11/2018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43CBB-6AC8-4DE6-A0A9-6CB07E09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D6E5C-4159-4A4B-B9E8-381FE2A00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976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17176-F0DD-4F8E-A160-A123A09A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B1688-8AF3-48AD-A8B7-4185BA511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81B79-6059-406C-9DEC-DB281EECC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E21811-665E-48B7-B62F-D08292446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99A65E-F653-4064-A5EB-EC2E5D4C8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8A7A04-1104-4D0C-9942-3638B8B14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325C-6E5D-4965-8F58-D8A15B9AD437}" type="datetime1">
              <a:rPr lang="en-GB" smtClean="0"/>
              <a:t>29/11/2018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479327-1750-4BDA-B0FA-0231D388C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206319-C5BE-4467-9C48-5A02CD13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281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8A19-A817-485A-B47C-0966A1F2C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8A615A-DE40-420C-A229-C74980D3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BED0-7C8F-424B-85F9-1C37F0B64AC9}" type="datetime1">
              <a:rPr lang="en-GB" smtClean="0"/>
              <a:t>29/11/2018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2426F2-A777-4C31-88BD-8DC5CA51E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CEA0C-3BB0-4CA8-93AC-6F9222D8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725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24FD0-98B9-4CA1-B27E-182036B62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5EEA7-2F25-4781-A5CF-7584E2741DB0}" type="datetime1">
              <a:rPr lang="en-GB" smtClean="0"/>
              <a:t>29/11/2018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E9243D-81FB-4BA3-942E-43EA22005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9A1F4-D732-4A1C-B4E9-3F6F87FC2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48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968F-D2E1-4DEB-BC41-33EE3B351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5D2DC-4DA1-4097-9857-E30FFF787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AE07F-29DD-4CE9-8B6B-399003C70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1CF26-4CC0-499F-B863-A89A47D2D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70BC2-AD74-40B7-88B9-2161403D8797}" type="datetime1">
              <a:rPr lang="en-GB" smtClean="0"/>
              <a:t>29/11/2018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DF76C-B503-4D27-AE07-47E8EDBDC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69552-CC89-4C55-AF4F-C5A6742B8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965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9B56-93B0-4C4C-A6FA-133F4A77B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D36FA-41DD-40CE-9BD2-7B6CABBF66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C4B70-C8CE-4401-AEE9-EED4D76B4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A68FE-17AE-40D2-AE3C-7794435D0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80D44-4445-4D64-968A-838F41231FE6}" type="datetime1">
              <a:rPr lang="en-GB" smtClean="0"/>
              <a:t>29/11/2018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21573-D4FD-41C1-B527-A544193B4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A8AD-FBC3-422F-AB1F-17E514010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73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BC7D6-E252-4CB9-93D3-6CA43FFB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D17C9-367F-49AB-9137-49231B704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F65D0-C185-460C-9703-76F1D48A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018CD-6FAF-4666-8FEC-EFF78ED74D17}" type="datetime1">
              <a:rPr lang="en-GB" smtClean="0"/>
              <a:t>29/11/2018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75B6E-785D-4BEA-9554-7F7577C33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5A1AC-9AA9-45A7-A966-1D1BA6298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044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7E15B7-8596-45B1-9C20-20CC32B6B8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7B5CDA-48C4-4DFF-9D37-3463A7B00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F318C-B39E-4A30-9A45-813E57DD1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7ADE5-B41A-423B-A263-4AE4F2755317}" type="datetime1">
              <a:rPr lang="en-GB" smtClean="0"/>
              <a:t>29/11/2018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25337-6AF1-480B-9554-11DFC67D3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C3574-6775-4D36-866D-A5BBECA5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040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600" y="188640"/>
            <a:ext cx="7200800" cy="1754326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80857"/>
            <a:ext cx="8534400" cy="528464"/>
          </a:xfrm>
        </p:spPr>
        <p:txBody>
          <a:bodyPr>
            <a:normAutofit/>
          </a:bodyPr>
          <a:lstStyle>
            <a:lvl1pPr marL="0" indent="0" algn="ctr">
              <a:buNone/>
              <a:defRPr sz="3360" b="1">
                <a:solidFill>
                  <a:srgbClr val="00548F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871134" y="6237313"/>
            <a:ext cx="8449733" cy="476672"/>
          </a:xfrm>
        </p:spPr>
        <p:txBody>
          <a:bodyPr>
            <a:noAutofit/>
          </a:bodyPr>
          <a:lstStyle>
            <a:lvl1pPr marL="0" indent="0" algn="ctr">
              <a:buNone/>
              <a:defRPr sz="3360" b="1">
                <a:solidFill>
                  <a:srgbClr val="549DC5"/>
                </a:solidFill>
              </a:defRPr>
            </a:lvl1pPr>
            <a:lvl2pPr marL="548640" indent="0" algn="ctr">
              <a:buNone/>
              <a:defRPr sz="3360" b="1"/>
            </a:lvl2pPr>
            <a:lvl3pPr marL="1097280" indent="0" algn="ctr">
              <a:buNone/>
              <a:defRPr sz="3360" b="1"/>
            </a:lvl3pPr>
            <a:lvl4pPr marL="1645920" indent="0" algn="ctr">
              <a:buNone/>
              <a:defRPr sz="3360" b="1"/>
            </a:lvl4pPr>
            <a:lvl5pPr marL="2194560" indent="0" algn="ctr">
              <a:buNone/>
              <a:defRPr sz="3360" b="1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8115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69901" y="1463040"/>
            <a:ext cx="10241280" cy="20246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>
          <a:xfrm>
            <a:off x="239349" y="6529002"/>
            <a:ext cx="1955800" cy="276999"/>
          </a:xfrm>
          <a:prstGeom prst="rect">
            <a:avLst/>
          </a:prstGeom>
        </p:spPr>
        <p:txBody>
          <a:bodyPr/>
          <a:lstStyle/>
          <a:p>
            <a:fld id="{2C1738E3-A15A-4D89-8CA6-4A5010D1C89E}" type="datetime1">
              <a:rPr lang="en-GB" smtClean="0"/>
              <a:t>29/11/2018</a:t>
            </a:fld>
            <a:endParaRPr lang="en-GB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>
          <a:xfrm>
            <a:off x="10784251" y="6529002"/>
            <a:ext cx="1168400" cy="276999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4775546" y="6502285"/>
            <a:ext cx="2610485" cy="27699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Andrew W. Rose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42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50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D7AA3E-6E6A-44A7-BC1F-31208C1C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E9CB8-DF9C-48A9-8C6E-1188DA554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2024657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68BD-20E4-4493-9070-C014D52A85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0413"/>
            <a:ext cx="2743200" cy="276999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63EBC7-81FE-4A97-8957-EAF8B3512B39}" type="datetime1">
              <a:rPr lang="en-GB" smtClean="0"/>
              <a:t>29/11/2018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C0C80-B684-47C6-B0B0-F1AEBCA42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00413"/>
            <a:ext cx="4114800" cy="276999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181AC-C56B-4C4A-BD66-F93B781A6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00413"/>
            <a:ext cx="2743200" cy="276999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6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p.ph.ic.ac.uk/~awr01" TargetMode="External"/><Relationship Id="rId2" Type="http://schemas.openxmlformats.org/officeDocument/2006/relationships/hyperlink" Target="mailto:awr01@imperial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tif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svg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sv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BCBDF50-07E5-4FB3-9624-02ECA63C71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1842723"/>
            <a:ext cx="11030858" cy="92333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Trigger Happy</a:t>
            </a:r>
            <a:endParaRPr lang="en-GB" sz="19900" dirty="0">
              <a:latin typeface="Men In Black Credits" panose="020B0603050302020204" pitchFamily="34" charset="0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F2D881A-CF38-4B83-AAF3-027B6C1174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7121"/>
            <a:ext cx="9144000" cy="1393043"/>
          </a:xfrm>
        </p:spPr>
        <p:txBody>
          <a:bodyPr/>
          <a:lstStyle/>
          <a:p>
            <a:r>
              <a:rPr lang="en-GB" sz="2000" dirty="0"/>
              <a:t>Andy Rose, Imperial College, London</a:t>
            </a:r>
          </a:p>
          <a:p>
            <a:r>
              <a:rPr lang="en-GB" sz="2000" dirty="0">
                <a:hlinkClick r:id="rId2"/>
              </a:rPr>
              <a:t>awr01@imperial.ac.uk</a:t>
            </a:r>
            <a:endParaRPr lang="en-GB" sz="2000" dirty="0"/>
          </a:p>
          <a:p>
            <a:r>
              <a:rPr lang="en-GB" sz="2000" dirty="0">
                <a:hlinkClick r:id="rId3"/>
              </a:rPr>
              <a:t>www.hep.ph.ic.ac.uk/~awr01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3B9E9E-7DEA-4B05-8042-4AC3A52088F4}"/>
              </a:ext>
            </a:extLst>
          </p:cNvPr>
          <p:cNvSpPr txBox="1"/>
          <p:nvPr/>
        </p:nvSpPr>
        <p:spPr>
          <a:xfrm>
            <a:off x="364734" y="2973421"/>
            <a:ext cx="11462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The ongoing evolution of the CMS detector and its hardware trigger</a:t>
            </a:r>
          </a:p>
        </p:txBody>
      </p:sp>
    </p:spTree>
    <p:extLst>
      <p:ext uri="{BB962C8B-B14F-4D97-AF65-F5344CB8AC3E}">
        <p14:creationId xmlns:p14="http://schemas.microsoft.com/office/powerpoint/2010/main" val="2728889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31271"/>
          </a:xfrm>
        </p:spPr>
        <p:txBody>
          <a:bodyPr/>
          <a:lstStyle/>
          <a:p>
            <a:r>
              <a:rPr lang="en-GB" dirty="0"/>
              <a:t>The CMS detector</a:t>
            </a:r>
          </a:p>
          <a:p>
            <a:r>
              <a:rPr lang="en-GB" dirty="0"/>
              <a:t>What is triggering and how is it done at CMS?</a:t>
            </a:r>
          </a:p>
          <a:p>
            <a:r>
              <a:rPr lang="en-GB" dirty="0"/>
              <a:t>What are the complicating factors in a hardware trigger and can we get around them?</a:t>
            </a:r>
          </a:p>
          <a:p>
            <a:r>
              <a:rPr lang="en-GB" dirty="0"/>
              <a:t>The CMS phase-II upgrades and the challenges they pose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15A509-757B-4FC1-BF34-A57C46AD637D}"/>
              </a:ext>
            </a:extLst>
          </p:cNvPr>
          <p:cNvSpPr txBox="1"/>
          <p:nvPr/>
        </p:nvSpPr>
        <p:spPr>
          <a:xfrm>
            <a:off x="6096000" y="1958466"/>
            <a:ext cx="5684260" cy="64633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Mainly for the benefit of students for whom these may be new concepts – hopefully a useful recap for everyone else!</a:t>
            </a:r>
          </a:p>
        </p:txBody>
      </p:sp>
    </p:spTree>
    <p:extLst>
      <p:ext uri="{BB962C8B-B14F-4D97-AF65-F5344CB8AC3E}">
        <p14:creationId xmlns:p14="http://schemas.microsoft.com/office/powerpoint/2010/main" val="803318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D778-A4D4-462E-82E2-495EB5456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LHC: Large Hadron Collider</a:t>
            </a:r>
          </a:p>
        </p:txBody>
      </p:sp>
      <p:pic>
        <p:nvPicPr>
          <p:cNvPr id="6" name="Picture 2" descr="https://www.llnl.gov/sites/default/files/field/image/19516_LHCBig.jpg">
            <a:extLst>
              <a:ext uri="{FF2B5EF4-FFF2-40B4-BE49-F238E27FC236}">
                <a16:creationId xmlns:a16="http://schemas.microsoft.com/office/drawing/2014/main" id="{33618FAD-6E6D-45E5-B4EC-37210655C7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4" r="-1" b="7027"/>
          <a:stretch/>
        </p:blipFill>
        <p:spPr bwMode="auto">
          <a:xfrm>
            <a:off x="2893260" y="1536519"/>
            <a:ext cx="6434507" cy="526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578AF8A-F1D7-4BCA-8DA0-BB97663ABE99}"/>
              </a:ext>
            </a:extLst>
          </p:cNvPr>
          <p:cNvSpPr/>
          <p:nvPr/>
        </p:nvSpPr>
        <p:spPr>
          <a:xfrm rot="167403">
            <a:off x="3915059" y="2709002"/>
            <a:ext cx="5520550" cy="23029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1480B7F-084A-46D4-A54C-1F48CE6D660B}"/>
              </a:ext>
            </a:extLst>
          </p:cNvPr>
          <p:cNvCxnSpPr>
            <a:endCxn id="4" idx="0"/>
          </p:cNvCxnSpPr>
          <p:nvPr/>
        </p:nvCxnSpPr>
        <p:spPr>
          <a:xfrm>
            <a:off x="6536216" y="2696659"/>
            <a:ext cx="195167" cy="13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FE2E256-4020-4EE9-AA1E-57C1F132E3FC}"/>
              </a:ext>
            </a:extLst>
          </p:cNvPr>
          <p:cNvCxnSpPr>
            <a:endCxn id="4" idx="0"/>
          </p:cNvCxnSpPr>
          <p:nvPr/>
        </p:nvCxnSpPr>
        <p:spPr>
          <a:xfrm flipH="1">
            <a:off x="6731383" y="2710367"/>
            <a:ext cx="1857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47E4E4B-9FC0-4B43-B0A6-F6A99C1CF74E}"/>
              </a:ext>
            </a:extLst>
          </p:cNvPr>
          <p:cNvSpPr txBox="1"/>
          <p:nvPr/>
        </p:nvSpPr>
        <p:spPr>
          <a:xfrm>
            <a:off x="6428204" y="2296549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27km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013379E-5563-4B6F-AE0B-A9F079DF7DF3}"/>
              </a:ext>
            </a:extLst>
          </p:cNvPr>
          <p:cNvCxnSpPr/>
          <p:nvPr/>
        </p:nvCxnSpPr>
        <p:spPr>
          <a:xfrm>
            <a:off x="4108802" y="3704771"/>
            <a:ext cx="5040560" cy="288032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8C00124-2E0F-4C06-8BDF-88AEE751187C}"/>
              </a:ext>
            </a:extLst>
          </p:cNvPr>
          <p:cNvSpPr txBox="1"/>
          <p:nvPr/>
        </p:nvSpPr>
        <p:spPr>
          <a:xfrm>
            <a:off x="6207019" y="3508052"/>
            <a:ext cx="937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8.6km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3DD16F0-EB57-4F3C-9C35-159097636C20}"/>
              </a:ext>
            </a:extLst>
          </p:cNvPr>
          <p:cNvCxnSpPr/>
          <p:nvPr/>
        </p:nvCxnSpPr>
        <p:spPr>
          <a:xfrm>
            <a:off x="6676015" y="5097306"/>
            <a:ext cx="0" cy="90447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C9959E9-7722-443C-BD4C-FB50E1AA3CC0}"/>
              </a:ext>
            </a:extLst>
          </p:cNvPr>
          <p:cNvSpPr txBox="1"/>
          <p:nvPr/>
        </p:nvSpPr>
        <p:spPr>
          <a:xfrm>
            <a:off x="6629082" y="5216939"/>
            <a:ext cx="937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100m</a:t>
            </a:r>
          </a:p>
        </p:txBody>
      </p:sp>
      <p:pic>
        <p:nvPicPr>
          <p:cNvPr id="13" name="Picture 2" descr="http://inspirehep.net/record/878496/files/figures_AtlasDetectorLabelled.png">
            <a:extLst>
              <a:ext uri="{FF2B5EF4-FFF2-40B4-BE49-F238E27FC236}">
                <a16:creationId xmlns:a16="http://schemas.microsoft.com/office/drawing/2014/main" id="{1EEE80BF-4683-4B1C-99AA-E1E5EEB24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8" b="98555" l="124" r="995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75" t="10803" b="11853"/>
          <a:stretch/>
        </p:blipFill>
        <p:spPr bwMode="auto">
          <a:xfrm>
            <a:off x="1363579" y="4293097"/>
            <a:ext cx="4326062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CBDC3BE-32C4-4A81-A793-E4A1D7730842}"/>
              </a:ext>
            </a:extLst>
          </p:cNvPr>
          <p:cNvCxnSpPr>
            <a:cxnSpLocks/>
          </p:cNvCxnSpPr>
          <p:nvPr/>
        </p:nvCxnSpPr>
        <p:spPr>
          <a:xfrm flipV="1">
            <a:off x="3526610" y="3704771"/>
            <a:ext cx="392745" cy="860761"/>
          </a:xfrm>
          <a:prstGeom prst="straightConnector1">
            <a:avLst/>
          </a:prstGeom>
          <a:ln w="38100"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>
            <a:extLst>
              <a:ext uri="{FF2B5EF4-FFF2-40B4-BE49-F238E27FC236}">
                <a16:creationId xmlns:a16="http://schemas.microsoft.com/office/drawing/2014/main" id="{C37474CC-FCB4-480D-8F43-D14655AE2B6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2598" y="4943894"/>
            <a:ext cx="2692163" cy="1791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044B39A-0178-4EAC-8B50-48D42ED5A90F}"/>
              </a:ext>
            </a:extLst>
          </p:cNvPr>
          <p:cNvCxnSpPr>
            <a:stCxn id="15" idx="0"/>
          </p:cNvCxnSpPr>
          <p:nvPr/>
        </p:nvCxnSpPr>
        <p:spPr>
          <a:xfrm flipV="1">
            <a:off x="9128680" y="4019610"/>
            <a:ext cx="98874" cy="924284"/>
          </a:xfrm>
          <a:prstGeom prst="straightConnector1">
            <a:avLst/>
          </a:prstGeom>
          <a:ln w="38100"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128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B9E8AA9-BE1A-40D1-90C8-B422B80BB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487" y="3801123"/>
            <a:ext cx="3789025" cy="28417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F46C26-721E-4DA7-BC31-8EFB602D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CMS vs. Atlas vs. Pevensey II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A0063F-3904-4F61-B5D9-FC0D953131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19"/>
          <a:stretch/>
        </p:blipFill>
        <p:spPr>
          <a:xfrm flipH="1">
            <a:off x="0" y="2370639"/>
            <a:ext cx="3227598" cy="3929285"/>
          </a:xfrm>
          <a:prstGeom prst="rect">
            <a:avLst/>
          </a:prstGeom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6E1BEB4C-E99E-458F-8757-F7A226FD9F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6"/>
          <a:stretch/>
        </p:blipFill>
        <p:spPr>
          <a:xfrm flipH="1">
            <a:off x="8755868" y="320896"/>
            <a:ext cx="3420090" cy="5962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15A509-757B-4FC1-BF34-A57C46AD637D}"/>
              </a:ext>
            </a:extLst>
          </p:cNvPr>
          <p:cNvSpPr txBox="1"/>
          <p:nvPr/>
        </p:nvSpPr>
        <p:spPr>
          <a:xfrm>
            <a:off x="179512" y="5996561"/>
            <a:ext cx="1656184" cy="64633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CMS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14,000 ton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A4B294-6A3D-4B5F-B19B-4F5F0B508C59}"/>
              </a:ext>
            </a:extLst>
          </p:cNvPr>
          <p:cNvSpPr txBox="1"/>
          <p:nvPr/>
        </p:nvSpPr>
        <p:spPr>
          <a:xfrm>
            <a:off x="10364506" y="5984686"/>
            <a:ext cx="1656184" cy="64633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ATLAS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7,000 ton</a:t>
            </a:r>
          </a:p>
        </p:txBody>
      </p:sp>
    </p:spTree>
    <p:extLst>
      <p:ext uri="{BB962C8B-B14F-4D97-AF65-F5344CB8AC3E}">
        <p14:creationId xmlns:p14="http://schemas.microsoft.com/office/powerpoint/2010/main" val="367852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detector</a:t>
            </a:r>
          </a:p>
        </p:txBody>
      </p:sp>
      <p:pic>
        <p:nvPicPr>
          <p:cNvPr id="1026" name="Picture 2" descr="https://www.heel.al/wp-content/uploads/2014/02/cms-dete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1340768"/>
            <a:ext cx="7920880" cy="526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480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detector</a:t>
            </a:r>
          </a:p>
        </p:txBody>
      </p:sp>
      <p:pic>
        <p:nvPicPr>
          <p:cNvPr id="4098" name="Picture 2" descr="http://www.ekp.kit.edu/img/cms_detector_rdax_12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562" y="1359818"/>
            <a:ext cx="7884876" cy="525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472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detector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67" y="1538544"/>
            <a:ext cx="10346865" cy="53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92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1487487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~65M Silicon Pixels</a:t>
            </a: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03389" y="5732464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~10M Silicon Strips</a:t>
            </a:r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6240017" y="415342"/>
            <a:ext cx="3024187" cy="432593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~80k PbWO</a:t>
            </a:r>
            <a:r>
              <a:rPr lang="en-GB" sz="1600" baseline="-25000" dirty="0">
                <a:solidFill>
                  <a:schemeClr val="bg1"/>
                </a:solidFill>
              </a:rPr>
              <a:t>4 </a:t>
            </a:r>
            <a:r>
              <a:rPr lang="en-GB" sz="1600" dirty="0">
                <a:solidFill>
                  <a:schemeClr val="bg1"/>
                </a:solidFill>
              </a:rPr>
              <a:t>Ecal Crystals</a:t>
            </a: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6456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~15k channel Brass/Plastic sampling HCAL</a:t>
            </a: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7032626" y="1844676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~568k RPC/DT/CSC Muon channels</a:t>
            </a: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7507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~3500 physicists/engineers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4383505" cy="701731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511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1487487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~65M Silicon Pixels</a:t>
            </a: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03389" y="5732464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~10M Silicon Strips</a:t>
            </a:r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6240017" y="415342"/>
            <a:ext cx="3024187" cy="432593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~80k PbWO</a:t>
            </a:r>
            <a:r>
              <a:rPr lang="en-GB" sz="1600" baseline="-25000" dirty="0">
                <a:solidFill>
                  <a:schemeClr val="bg1"/>
                </a:solidFill>
              </a:rPr>
              <a:t>4 </a:t>
            </a:r>
            <a:r>
              <a:rPr lang="en-GB" sz="1600" dirty="0">
                <a:solidFill>
                  <a:schemeClr val="bg1"/>
                </a:solidFill>
              </a:rPr>
              <a:t>Ecal Crystals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40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6456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~15k channel Brass/Plastic sampling HCAL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10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7032626" y="1844676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~568k RPC/DT/CSC Muon channels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23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7507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~3500 physicists/engineers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4383505" cy="701731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1316180"/>
            <a:ext cx="3672706" cy="369332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Data rates before zero-suppression</a:t>
            </a:r>
          </a:p>
        </p:txBody>
      </p:sp>
    </p:spTree>
    <p:extLst>
      <p:ext uri="{BB962C8B-B14F-4D97-AF65-F5344CB8AC3E}">
        <p14:creationId xmlns:p14="http://schemas.microsoft.com/office/powerpoint/2010/main" val="2459844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838199" y="677041"/>
            <a:ext cx="4383505" cy="701731"/>
          </a:xfrm>
          <a:solidFill>
            <a:schemeClr val="tx1">
              <a:alpha val="75000"/>
            </a:schemeClr>
          </a:solidFill>
        </p:spPr>
        <p:txBody>
          <a:bodyPr wrap="square">
            <a:spAutoFit/>
          </a:bodyPr>
          <a:lstStyle/>
          <a:p>
            <a:pPr eaLnBrk="1" hangingPunct="1"/>
            <a:r>
              <a:rPr lang="en-GB" dirty="0"/>
              <a:t>The CMS detector</a:t>
            </a:r>
            <a:endParaRPr lang="en-US" dirty="0"/>
          </a:p>
        </p:txBody>
      </p:sp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1487487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~65M Silicon Pixels</a:t>
            </a:r>
          </a:p>
          <a:p>
            <a:pPr algn="r"/>
            <a:r>
              <a:rPr lang="en-GB" sz="1600" dirty="0">
                <a:solidFill>
                  <a:srgbClr val="FF0000"/>
                </a:solidFill>
              </a:rPr>
              <a:t>≡ 21 </a:t>
            </a:r>
            <a:r>
              <a:rPr lang="en-GB" sz="1600" dirty="0" err="1">
                <a:solidFill>
                  <a:srgbClr val="FF0000"/>
                </a:solidFill>
              </a:rPr>
              <a:t>PBit</a:t>
            </a:r>
            <a:r>
              <a:rPr lang="en-GB" sz="1600" dirty="0">
                <a:solidFill>
                  <a:srgbClr val="FF0000"/>
                </a:solidFill>
              </a:rPr>
              <a:t> per second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03389" y="5732464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~10M Silicon Strips</a:t>
            </a:r>
          </a:p>
          <a:p>
            <a:pPr algn="r"/>
            <a:r>
              <a:rPr lang="en-GB" sz="1600" dirty="0">
                <a:solidFill>
                  <a:srgbClr val="FF0000"/>
                </a:solidFill>
              </a:rPr>
              <a:t>≡ 4 </a:t>
            </a:r>
            <a:r>
              <a:rPr lang="en-GB" sz="1600" dirty="0" err="1">
                <a:solidFill>
                  <a:srgbClr val="FF0000"/>
                </a:solidFill>
              </a:rPr>
              <a:t>PBit</a:t>
            </a:r>
            <a:r>
              <a:rPr lang="en-GB" sz="1600" dirty="0">
                <a:solidFill>
                  <a:srgbClr val="FF0000"/>
                </a:solidFill>
              </a:rPr>
              <a:t> per second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6240017" y="415342"/>
            <a:ext cx="3024187" cy="432593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~80k PbWO</a:t>
            </a:r>
            <a:r>
              <a:rPr lang="en-GB" sz="1600" baseline="-25000" dirty="0">
                <a:solidFill>
                  <a:schemeClr val="bg1"/>
                </a:solidFill>
              </a:rPr>
              <a:t>4 </a:t>
            </a:r>
            <a:r>
              <a:rPr lang="en-GB" sz="1600" dirty="0">
                <a:solidFill>
                  <a:schemeClr val="bg1"/>
                </a:solidFill>
              </a:rPr>
              <a:t>Ecal Crystals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40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6456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~15k channel Brass/Plastic sampling HCAL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10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7032626" y="1844676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~568k RPC/DT/CSC Muon channels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23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7507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~3500 physicists/engineers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09881C-83F9-4932-8CB0-FBA094A3CBBF}"/>
              </a:ext>
            </a:extLst>
          </p:cNvPr>
          <p:cNvSpPr txBox="1"/>
          <p:nvPr/>
        </p:nvSpPr>
        <p:spPr>
          <a:xfrm>
            <a:off x="0" y="1316180"/>
            <a:ext cx="3672706" cy="369332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Data rates before zero-suppression</a:t>
            </a:r>
          </a:p>
        </p:txBody>
      </p:sp>
    </p:spTree>
    <p:extLst>
      <p:ext uri="{BB962C8B-B14F-4D97-AF65-F5344CB8AC3E}">
        <p14:creationId xmlns:p14="http://schemas.microsoft.com/office/powerpoint/2010/main" val="2943581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CMS: Visualizing the big numbers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978" y="1302177"/>
            <a:ext cx="8233478" cy="5439192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 bwMode="auto">
          <a:xfrm>
            <a:off x="2423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Gb/s </a:t>
            </a:r>
          </a:p>
        </p:txBody>
      </p:sp>
      <p:sp>
        <p:nvSpPr>
          <p:cNvPr id="15" name="Left Arrow 14"/>
          <p:cNvSpPr/>
          <p:nvPr/>
        </p:nvSpPr>
        <p:spPr bwMode="auto">
          <a:xfrm>
            <a:off x="2423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Tb/s </a:t>
            </a:r>
          </a:p>
        </p:txBody>
      </p:sp>
      <p:sp>
        <p:nvSpPr>
          <p:cNvPr id="16" name="Left Arrow 15"/>
          <p:cNvSpPr/>
          <p:nvPr/>
        </p:nvSpPr>
        <p:spPr bwMode="auto">
          <a:xfrm>
            <a:off x="2423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Pb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/s </a:t>
            </a:r>
          </a:p>
        </p:txBody>
      </p:sp>
      <p:sp>
        <p:nvSpPr>
          <p:cNvPr id="17" name="Left Arrow 16"/>
          <p:cNvSpPr/>
          <p:nvPr/>
        </p:nvSpPr>
        <p:spPr bwMode="auto">
          <a:xfrm>
            <a:off x="2423592" y="623833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Mb/s </a:t>
            </a:r>
          </a:p>
        </p:txBody>
      </p:sp>
      <p:sp>
        <p:nvSpPr>
          <p:cNvPr id="18" name="Left Arrow 17"/>
          <p:cNvSpPr/>
          <p:nvPr/>
        </p:nvSpPr>
        <p:spPr bwMode="auto">
          <a:xfrm>
            <a:off x="2423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Eb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/s 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404542" y="2151906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9" name="Left Arrow 18"/>
          <p:cNvSpPr/>
          <p:nvPr/>
        </p:nvSpPr>
        <p:spPr bwMode="auto">
          <a:xfrm flipH="1">
            <a:off x="8635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PB/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 flipH="1">
            <a:off x="8635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EB/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1" name="Left Arrow 20"/>
          <p:cNvSpPr/>
          <p:nvPr/>
        </p:nvSpPr>
        <p:spPr bwMode="auto">
          <a:xfrm flipH="1">
            <a:off x="8635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ZB/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2" name="Left Arrow 21"/>
          <p:cNvSpPr/>
          <p:nvPr/>
        </p:nvSpPr>
        <p:spPr bwMode="auto">
          <a:xfrm flipH="1">
            <a:off x="8635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TB/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 flipH="1">
            <a:off x="8635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YB/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" name="Left-Right Arrow 23"/>
          <p:cNvSpPr/>
          <p:nvPr/>
        </p:nvSpPr>
        <p:spPr>
          <a:xfrm>
            <a:off x="5087888" y="1919115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Raw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2370634" y="3396990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" name="Left-Right Arrow 25"/>
          <p:cNvSpPr/>
          <p:nvPr/>
        </p:nvSpPr>
        <p:spPr>
          <a:xfrm>
            <a:off x="5053980" y="3164199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Zero-suppressed</a:t>
            </a:r>
          </a:p>
        </p:txBody>
      </p:sp>
    </p:spTree>
    <p:extLst>
      <p:ext uri="{BB962C8B-B14F-4D97-AF65-F5344CB8AC3E}">
        <p14:creationId xmlns:p14="http://schemas.microsoft.com/office/powerpoint/2010/main" val="48216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store O(</a:t>
            </a:r>
            <a:r>
              <a:rPr lang="en-GB" dirty="0" err="1"/>
              <a:t>Pb</a:t>
            </a:r>
            <a:r>
              <a:rPr lang="en-GB" dirty="0"/>
              <a:t>/s) data?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26F8CB-242E-4DC3-AD6F-95CF97B9B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6634"/>
          </a:xfrm>
        </p:spPr>
        <p:txBody>
          <a:bodyPr/>
          <a:lstStyle/>
          <a:p>
            <a:r>
              <a:rPr lang="en-GB" dirty="0"/>
              <a:t>For a very short time…</a:t>
            </a:r>
          </a:p>
          <a:p>
            <a:pPr lvl="1"/>
            <a:r>
              <a:rPr lang="en-GB" dirty="0"/>
              <a:t>3.2</a:t>
            </a:r>
            <a:r>
              <a:rPr lang="el-GR" dirty="0"/>
              <a:t>μ</a:t>
            </a:r>
            <a:r>
              <a:rPr lang="en-GB" dirty="0"/>
              <a:t>s in CMS</a:t>
            </a:r>
          </a:p>
        </p:txBody>
      </p:sp>
    </p:spTree>
    <p:extLst>
      <p:ext uri="{BB962C8B-B14F-4D97-AF65-F5344CB8AC3E}">
        <p14:creationId xmlns:p14="http://schemas.microsoft.com/office/powerpoint/2010/main" val="242264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store O(</a:t>
            </a:r>
            <a:r>
              <a:rPr lang="en-GB" dirty="0" err="1"/>
              <a:t>Pb</a:t>
            </a:r>
            <a:r>
              <a:rPr lang="en-GB" dirty="0"/>
              <a:t>/s) data?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630" y="2636912"/>
            <a:ext cx="8135370" cy="3600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88089" y="2327147"/>
            <a:ext cx="3672408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Store raw data on detector for 3.2</a:t>
            </a:r>
            <a:r>
              <a:rPr lang="el-GR" dirty="0"/>
              <a:t>μ</a:t>
            </a:r>
            <a:r>
              <a:rPr lang="en-GB" dirty="0"/>
              <a:t>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01237" y="5649574"/>
            <a:ext cx="223224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Tape storage</a:t>
            </a:r>
          </a:p>
        </p:txBody>
      </p:sp>
      <p:sp>
        <p:nvSpPr>
          <p:cNvPr id="16" name="Rounded Rectangle 10">
            <a:extLst>
              <a:ext uri="{FF2B5EF4-FFF2-40B4-BE49-F238E27FC236}">
                <a16:creationId xmlns:a16="http://schemas.microsoft.com/office/drawing/2014/main" id="{40472FAA-145B-4872-AF47-F70ABAC681A2}"/>
              </a:ext>
            </a:extLst>
          </p:cNvPr>
          <p:cNvSpPr/>
          <p:nvPr/>
        </p:nvSpPr>
        <p:spPr>
          <a:xfrm>
            <a:off x="3443636" y="2727158"/>
            <a:ext cx="1365662" cy="829816"/>
          </a:xfrm>
          <a:prstGeom prst="roundRect">
            <a:avLst>
              <a:gd name="adj" fmla="val 6649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processing</a:t>
            </a:r>
          </a:p>
        </p:txBody>
      </p:sp>
      <p:sp>
        <p:nvSpPr>
          <p:cNvPr id="17" name="Rounded Rectangle 11">
            <a:extLst>
              <a:ext uri="{FF2B5EF4-FFF2-40B4-BE49-F238E27FC236}">
                <a16:creationId xmlns:a16="http://schemas.microsoft.com/office/drawing/2014/main" id="{AFD7579E-7C4A-4B52-A90D-A1D2B455D225}"/>
              </a:ext>
            </a:extLst>
          </p:cNvPr>
          <p:cNvSpPr/>
          <p:nvPr/>
        </p:nvSpPr>
        <p:spPr>
          <a:xfrm>
            <a:off x="5149516" y="5073309"/>
            <a:ext cx="3725310" cy="414908"/>
          </a:xfrm>
          <a:prstGeom prst="roundRect">
            <a:avLst>
              <a:gd name="adj" fmla="val 6649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 farm</a:t>
            </a:r>
          </a:p>
        </p:txBody>
      </p:sp>
      <p:sp>
        <p:nvSpPr>
          <p:cNvPr id="22" name="Left Arrow 21"/>
          <p:cNvSpPr/>
          <p:nvPr/>
        </p:nvSpPr>
        <p:spPr bwMode="auto">
          <a:xfrm>
            <a:off x="4511824" y="2743134"/>
            <a:ext cx="1008112" cy="504056"/>
          </a:xfrm>
          <a:prstGeom prst="leftArrow">
            <a:avLst/>
          </a:prstGeom>
          <a:solidFill>
            <a:srgbClr val="92D050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latin typeface="Century Gothic" pitchFamily="34" charset="0"/>
              </a:rPr>
              <a:t>10 Tb/s</a:t>
            </a:r>
          </a:p>
        </p:txBody>
      </p:sp>
    </p:spTree>
    <p:extLst>
      <p:ext uri="{BB962C8B-B14F-4D97-AF65-F5344CB8AC3E}">
        <p14:creationId xmlns:p14="http://schemas.microsoft.com/office/powerpoint/2010/main" val="346963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76426" y="345976"/>
            <a:ext cx="7680960" cy="1066800"/>
          </a:xfrm>
        </p:spPr>
        <p:txBody>
          <a:bodyPr>
            <a:noAutofit/>
          </a:bodyPr>
          <a:lstStyle/>
          <a:p>
            <a:r>
              <a:rPr lang="en-GB" dirty="0"/>
              <a:t>Muon Candidates:</a:t>
            </a:r>
            <a:br>
              <a:rPr lang="en-GB" dirty="0"/>
            </a:br>
            <a:r>
              <a:rPr lang="en-GB" dirty="0"/>
              <a:t>Join the dots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14" y="1412776"/>
            <a:ext cx="7703772" cy="5296344"/>
          </a:xfrm>
        </p:spPr>
      </p:pic>
    </p:spTree>
    <p:extLst>
      <p:ext uri="{BB962C8B-B14F-4D97-AF65-F5344CB8AC3E}">
        <p14:creationId xmlns:p14="http://schemas.microsoft.com/office/powerpoint/2010/main" val="1560884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876426" y="345976"/>
            <a:ext cx="7680960" cy="1066800"/>
          </a:xfrm>
        </p:spPr>
        <p:txBody>
          <a:bodyPr>
            <a:noAutofit/>
          </a:bodyPr>
          <a:lstStyle/>
          <a:p>
            <a:r>
              <a:rPr lang="en-GB" dirty="0"/>
              <a:t>Electron/Photon Candidates:</a:t>
            </a:r>
            <a:br>
              <a:rPr lang="en-GB" dirty="0"/>
            </a:br>
            <a:r>
              <a:rPr lang="en-GB" dirty="0"/>
              <a:t>Spikes</a:t>
            </a:r>
          </a:p>
        </p:txBody>
      </p:sp>
      <p:pic>
        <p:nvPicPr>
          <p:cNvPr id="5122" name="Picture 2" descr="http://cds.cern.ch/record/1459459/files/gammagamma_run194108_evt564224000_ispy_rphi-annotated-2.png?subformat=icon-14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893" y="1328268"/>
            <a:ext cx="6516215" cy="552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512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03032"/>
            <a:ext cx="7070056" cy="5377226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876426" y="188640"/>
            <a:ext cx="3715518" cy="1224136"/>
          </a:xfrm>
        </p:spPr>
        <p:txBody>
          <a:bodyPr>
            <a:noAutofit/>
          </a:bodyPr>
          <a:lstStyle/>
          <a:p>
            <a:r>
              <a:rPr lang="en-GB" dirty="0"/>
              <a:t>Jet Candidates: A mess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885" y="188640"/>
            <a:ext cx="4551332" cy="168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63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store O(</a:t>
            </a:r>
            <a:r>
              <a:rPr lang="en-GB" dirty="0" err="1"/>
              <a:t>Pb</a:t>
            </a:r>
            <a:r>
              <a:rPr lang="en-GB" dirty="0"/>
              <a:t>/s) data?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630" y="2636912"/>
            <a:ext cx="8135370" cy="3600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63552" y="1556792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Answer: You don’t! You have to throw most of it away!</a:t>
            </a:r>
          </a:p>
        </p:txBody>
      </p:sp>
      <p:sp>
        <p:nvSpPr>
          <p:cNvPr id="20" name="Curved Right Arrow 19"/>
          <p:cNvSpPr/>
          <p:nvPr/>
        </p:nvSpPr>
        <p:spPr bwMode="auto">
          <a:xfrm>
            <a:off x="1798564" y="4437112"/>
            <a:ext cx="622151" cy="1368152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latin typeface="Century Gothic" pitchFamily="34" charset="0"/>
            </a:endParaRPr>
          </a:p>
        </p:txBody>
      </p:sp>
      <p:sp>
        <p:nvSpPr>
          <p:cNvPr id="18" name="Curved Right Arrow 17"/>
          <p:cNvSpPr/>
          <p:nvPr/>
        </p:nvSpPr>
        <p:spPr bwMode="auto">
          <a:xfrm>
            <a:off x="1798564" y="3068960"/>
            <a:ext cx="622151" cy="1368152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latin typeface="Century Gothic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33575" y="3284984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Throw away 399/400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79823" y="4653136"/>
            <a:ext cx="1259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Throw away 997/1000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88089" y="2327147"/>
            <a:ext cx="3672408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Store raw data on detector for 3.2</a:t>
            </a:r>
            <a:r>
              <a:rPr lang="el-GR" dirty="0"/>
              <a:t>μ</a:t>
            </a:r>
            <a:r>
              <a:rPr lang="en-GB" dirty="0"/>
              <a:t>s</a:t>
            </a:r>
          </a:p>
        </p:txBody>
      </p:sp>
      <p:sp>
        <p:nvSpPr>
          <p:cNvPr id="21" name="Right Arrow 20"/>
          <p:cNvSpPr/>
          <p:nvPr/>
        </p:nvSpPr>
        <p:spPr bwMode="auto">
          <a:xfrm rot="19800000">
            <a:off x="4458556" y="3214257"/>
            <a:ext cx="3010255" cy="50405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tx1"/>
                </a:solidFill>
                <a:latin typeface="Century Gothic" pitchFamily="34" charset="0"/>
              </a:rPr>
              <a:t>100kHz</a:t>
            </a:r>
          </a:p>
        </p:txBody>
      </p:sp>
      <p:sp>
        <p:nvSpPr>
          <p:cNvPr id="27" name="Rounded Rectangle 10">
            <a:extLst>
              <a:ext uri="{FF2B5EF4-FFF2-40B4-BE49-F238E27FC236}">
                <a16:creationId xmlns:a16="http://schemas.microsoft.com/office/drawing/2014/main" id="{AA958FB9-95F7-4458-9C6E-9E4077B342E3}"/>
              </a:ext>
            </a:extLst>
          </p:cNvPr>
          <p:cNvSpPr/>
          <p:nvPr/>
        </p:nvSpPr>
        <p:spPr>
          <a:xfrm>
            <a:off x="3443636" y="2727158"/>
            <a:ext cx="1365662" cy="829816"/>
          </a:xfrm>
          <a:prstGeom prst="roundRect">
            <a:avLst>
              <a:gd name="adj" fmla="val 6649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processing</a:t>
            </a:r>
          </a:p>
        </p:txBody>
      </p:sp>
      <p:sp>
        <p:nvSpPr>
          <p:cNvPr id="28" name="Rounded Rectangle 11">
            <a:extLst>
              <a:ext uri="{FF2B5EF4-FFF2-40B4-BE49-F238E27FC236}">
                <a16:creationId xmlns:a16="http://schemas.microsoft.com/office/drawing/2014/main" id="{3ACF2005-2F0D-4245-83B0-1FC620BBE49F}"/>
              </a:ext>
            </a:extLst>
          </p:cNvPr>
          <p:cNvSpPr/>
          <p:nvPr/>
        </p:nvSpPr>
        <p:spPr>
          <a:xfrm>
            <a:off x="5149516" y="5073309"/>
            <a:ext cx="3725310" cy="414908"/>
          </a:xfrm>
          <a:prstGeom prst="roundRect">
            <a:avLst>
              <a:gd name="adj" fmla="val 6649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 farm</a:t>
            </a:r>
          </a:p>
        </p:txBody>
      </p:sp>
      <p:sp>
        <p:nvSpPr>
          <p:cNvPr id="19" name="Left Arrow 18"/>
          <p:cNvSpPr/>
          <p:nvPr/>
        </p:nvSpPr>
        <p:spPr bwMode="auto">
          <a:xfrm>
            <a:off x="4511824" y="2743134"/>
            <a:ext cx="1008112" cy="504056"/>
          </a:xfrm>
          <a:prstGeom prst="leftArrow">
            <a:avLst/>
          </a:prstGeom>
          <a:solidFill>
            <a:srgbClr val="92D050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latin typeface="Century Gothic" pitchFamily="34" charset="0"/>
              </a:rPr>
              <a:t>10 Tb/s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5CCAE29-F4A3-4AC6-84B6-AB5D82355F63}"/>
              </a:ext>
            </a:extLst>
          </p:cNvPr>
          <p:cNvSpPr txBox="1"/>
          <p:nvPr/>
        </p:nvSpPr>
        <p:spPr>
          <a:xfrm>
            <a:off x="5901237" y="5649574"/>
            <a:ext cx="223224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Tape storage</a:t>
            </a:r>
          </a:p>
        </p:txBody>
      </p:sp>
      <p:sp>
        <p:nvSpPr>
          <p:cNvPr id="13" name="Down Arrow 12"/>
          <p:cNvSpPr/>
          <p:nvPr/>
        </p:nvSpPr>
        <p:spPr bwMode="auto">
          <a:xfrm>
            <a:off x="6648315" y="5193196"/>
            <a:ext cx="1860333" cy="756084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tx1"/>
                </a:solidFill>
                <a:latin typeface="Century Gothic" pitchFamily="34" charset="0"/>
              </a:rPr>
              <a:t>300Hz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tx1"/>
                </a:solidFill>
                <a:latin typeface="Century Gothic" pitchFamily="34" charset="0"/>
              </a:rPr>
              <a:t>0.5GB/s</a:t>
            </a:r>
          </a:p>
        </p:txBody>
      </p:sp>
      <p:pic>
        <p:nvPicPr>
          <p:cNvPr id="17" name="Picture 2" descr="http://wlcg.web.cern.ch/sites/wlcg.web.cern.ch/files/WLCG-snapshot-28112013.jpg">
            <a:extLst>
              <a:ext uri="{FF2B5EF4-FFF2-40B4-BE49-F238E27FC236}">
                <a16:creationId xmlns:a16="http://schemas.microsoft.com/office/drawing/2014/main" id="{350F8451-3374-46FA-B5E9-004ED70737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6" t="6786" r="26829" b="8809"/>
          <a:stretch/>
        </p:blipFill>
        <p:spPr bwMode="auto">
          <a:xfrm>
            <a:off x="1539200" y="1949144"/>
            <a:ext cx="4824536" cy="490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raykepper.com/wp-content/uploads/2013/08/large-curved-blue-arrow.png">
            <a:extLst>
              <a:ext uri="{FF2B5EF4-FFF2-40B4-BE49-F238E27FC236}">
                <a16:creationId xmlns:a16="http://schemas.microsoft.com/office/drawing/2014/main" id="{08D08EA2-B4F3-42F7-8F31-695828F8E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23866" y="5016329"/>
            <a:ext cx="3007186" cy="202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3B8FFAF-20A1-42E0-B1AC-25159C9FA935}"/>
              </a:ext>
            </a:extLst>
          </p:cNvPr>
          <p:cNvSpPr txBox="1"/>
          <p:nvPr/>
        </p:nvSpPr>
        <p:spPr>
          <a:xfrm>
            <a:off x="1934867" y="4574953"/>
            <a:ext cx="18204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Worldwide LHC computing grid</a:t>
            </a:r>
          </a:p>
          <a:p>
            <a:pPr algn="ctr"/>
            <a:r>
              <a:rPr lang="en-GB" dirty="0"/>
              <a:t>“Physicists analysing data”</a:t>
            </a:r>
          </a:p>
          <a:p>
            <a:pPr algn="ctr"/>
            <a:endParaRPr lang="en-GB" dirty="0"/>
          </a:p>
        </p:txBody>
      </p:sp>
      <p:sp>
        <p:nvSpPr>
          <p:cNvPr id="22" name="Left Arrow 21"/>
          <p:cNvSpPr/>
          <p:nvPr/>
        </p:nvSpPr>
        <p:spPr bwMode="auto">
          <a:xfrm rot="16200000">
            <a:off x="6387226" y="3677834"/>
            <a:ext cx="2369877" cy="504056"/>
          </a:xfrm>
          <a:prstGeom prst="leftArrow">
            <a:avLst/>
          </a:prstGeom>
          <a:solidFill>
            <a:srgbClr val="92D050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latin typeface="Century Gothic" pitchFamily="34" charset="0"/>
              </a:rPr>
              <a:t>100 GB/s</a:t>
            </a:r>
          </a:p>
        </p:txBody>
      </p:sp>
    </p:spTree>
    <p:extLst>
      <p:ext uri="{BB962C8B-B14F-4D97-AF65-F5344CB8AC3E}">
        <p14:creationId xmlns:p14="http://schemas.microsoft.com/office/powerpoint/2010/main" val="153445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2" grpId="0"/>
      <p:bldP spid="21" grpId="0" animBg="1"/>
      <p:bldP spid="13" grpId="0" animBg="1"/>
      <p:bldP spid="24" grpId="0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ms.web.cern.ch/sites/cms.web.cern.ch/files/styles/large/public/field/image/gammagamma_run194108_evt564224000_ispy_3d-annotated-2.png?itok=ytu1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979" y="1268760"/>
            <a:ext cx="8710077" cy="558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1264054"/>
          </a:xfrm>
        </p:spPr>
        <p:txBody>
          <a:bodyPr>
            <a:noAutofit/>
          </a:bodyPr>
          <a:lstStyle/>
          <a:p>
            <a:r>
              <a:rPr lang="en-GB" dirty="0"/>
              <a:t>First observation of a 125GeV particle decaying to two photons</a:t>
            </a:r>
          </a:p>
        </p:txBody>
      </p:sp>
    </p:spTree>
    <p:extLst>
      <p:ext uri="{BB962C8B-B14F-4D97-AF65-F5344CB8AC3E}">
        <p14:creationId xmlns:p14="http://schemas.microsoft.com/office/powerpoint/2010/main" val="565649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&amp;lt;strong&amp;gt;Figure 2.&amp;lt;/strong&amp;gt; Event recorded with the CMS detector in 2012 at a proton-proton centre-of-mass energy of 8 TeV. The event shows characteristics expected from the decay of the SM Higgs boson to a pair of Z bosons, one of which subsequently decays to a pair of electrons (green lines and green towers) and the other Z decays to a pair of muons (red lines). The event could also be due to known standard model background processes.&amp;lt;br /&amp;gt;&amp;lt;a href=&amp;quot;https://cdsweb.cern.ch/record/1459462/&amp;quot;&amp;gt;DOWNLOAD high-resolution images&amp;lt;/a&amp;g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36" y="1196753"/>
            <a:ext cx="8846260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1280096"/>
          </a:xfrm>
        </p:spPr>
        <p:txBody>
          <a:bodyPr>
            <a:noAutofit/>
          </a:bodyPr>
          <a:lstStyle/>
          <a:p>
            <a:r>
              <a:rPr lang="en-GB" dirty="0"/>
              <a:t>First observation of a 125GeV particle decaying to two Z-bosons</a:t>
            </a:r>
          </a:p>
        </p:txBody>
      </p:sp>
    </p:spTree>
    <p:extLst>
      <p:ext uri="{BB962C8B-B14F-4D97-AF65-F5344CB8AC3E}">
        <p14:creationId xmlns:p14="http://schemas.microsoft.com/office/powerpoint/2010/main" val="2109002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Congratulations – it’s a boson</a:t>
            </a:r>
          </a:p>
        </p:txBody>
      </p:sp>
      <p:pic>
        <p:nvPicPr>
          <p:cNvPr id="1028" name="Picture 4" descr="http://news.sciencemag.org/sites/default/files/styles/thumb_article_l/public/article_images/sn-higgs-combined.jpg?itok=mapTG-U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06" r="-446" b="-3348"/>
          <a:stretch/>
        </p:blipFill>
        <p:spPr bwMode="auto">
          <a:xfrm>
            <a:off x="6096000" y="1988840"/>
            <a:ext cx="4572001" cy="426131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1" name="Picture 4" descr="http://news.sciencemag.org/sites/default/files/styles/thumb_article_l/public/article_images/sn-higgs-combined.jpg?itok=mapTG-U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9" b="47044"/>
          <a:stretch/>
        </p:blipFill>
        <p:spPr bwMode="auto">
          <a:xfrm>
            <a:off x="1524000" y="1988840"/>
            <a:ext cx="4572000" cy="426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Nobel_medal_dsc0617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5" b="98491" l="1894" r="988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117" y="0"/>
            <a:ext cx="2556501" cy="256490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20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Level-1 trigger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630" y="2636912"/>
            <a:ext cx="8135370" cy="3600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901237" y="5649574"/>
            <a:ext cx="223224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Tape storage</a:t>
            </a:r>
          </a:p>
        </p:txBody>
      </p:sp>
      <p:sp>
        <p:nvSpPr>
          <p:cNvPr id="16" name="Rounded Rectangle 10">
            <a:extLst>
              <a:ext uri="{FF2B5EF4-FFF2-40B4-BE49-F238E27FC236}">
                <a16:creationId xmlns:a16="http://schemas.microsoft.com/office/drawing/2014/main" id="{40472FAA-145B-4872-AF47-F70ABAC681A2}"/>
              </a:ext>
            </a:extLst>
          </p:cNvPr>
          <p:cNvSpPr/>
          <p:nvPr/>
        </p:nvSpPr>
        <p:spPr>
          <a:xfrm>
            <a:off x="3443636" y="2727158"/>
            <a:ext cx="1365662" cy="829816"/>
          </a:xfrm>
          <a:prstGeom prst="roundRect">
            <a:avLst>
              <a:gd name="adj" fmla="val 6649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processing</a:t>
            </a:r>
          </a:p>
        </p:txBody>
      </p:sp>
      <p:sp>
        <p:nvSpPr>
          <p:cNvPr id="17" name="Rounded Rectangle 11">
            <a:extLst>
              <a:ext uri="{FF2B5EF4-FFF2-40B4-BE49-F238E27FC236}">
                <a16:creationId xmlns:a16="http://schemas.microsoft.com/office/drawing/2014/main" id="{AFD7579E-7C4A-4B52-A90D-A1D2B455D225}"/>
              </a:ext>
            </a:extLst>
          </p:cNvPr>
          <p:cNvSpPr/>
          <p:nvPr/>
        </p:nvSpPr>
        <p:spPr>
          <a:xfrm>
            <a:off x="5149516" y="5073309"/>
            <a:ext cx="3725310" cy="414908"/>
          </a:xfrm>
          <a:prstGeom prst="roundRect">
            <a:avLst>
              <a:gd name="adj" fmla="val 6649"/>
            </a:avLst>
          </a:prstGeom>
          <a:solidFill>
            <a:schemeClr val="bg2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 farm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16E6AFA9-9A65-4A2F-A05D-30D031E59E42}"/>
              </a:ext>
            </a:extLst>
          </p:cNvPr>
          <p:cNvSpPr/>
          <p:nvPr/>
        </p:nvSpPr>
        <p:spPr>
          <a:xfrm>
            <a:off x="4920367" y="2532440"/>
            <a:ext cx="4924674" cy="1228621"/>
          </a:xfrm>
          <a:prstGeom prst="lef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the real fun is to be had :)</a:t>
            </a:r>
          </a:p>
        </p:txBody>
      </p:sp>
    </p:spTree>
    <p:extLst>
      <p:ext uri="{BB962C8B-B14F-4D97-AF65-F5344CB8AC3E}">
        <p14:creationId xmlns:p14="http://schemas.microsoft.com/office/powerpoint/2010/main" val="628391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BA3718-8BC2-4958-8E64-AFF6D8F02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divergence of the CMS and Atlas triggers?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E829FE-83F6-4A29-A30D-51AE0D605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88777"/>
          </a:xfrm>
        </p:spPr>
        <p:txBody>
          <a:bodyPr/>
          <a:lstStyle/>
          <a:p>
            <a:r>
              <a:rPr lang="en-GB" dirty="0"/>
              <a:t>Up to 2015, the Atlas and CMS triggers were similar</a:t>
            </a:r>
          </a:p>
          <a:p>
            <a:pPr lvl="1"/>
            <a:r>
              <a:rPr lang="en-GB" dirty="0"/>
              <a:t>With the caveat that Atlas has three levels compared to CMS’s two levels</a:t>
            </a:r>
          </a:p>
          <a:p>
            <a:r>
              <a:rPr lang="en-GB" dirty="0"/>
              <a:t>Both hardware triggers used the same architecture and were forced into similar design choices</a:t>
            </a:r>
          </a:p>
          <a:p>
            <a:r>
              <a:rPr lang="en-GB" dirty="0"/>
              <a:t>In the Phase-1 shutdown, CMS – pushed by the UK – made changes to its trigger which started pushing the two experiments down different paths…</a:t>
            </a:r>
          </a:p>
        </p:txBody>
      </p:sp>
    </p:spTree>
    <p:extLst>
      <p:ext uri="{BB962C8B-B14F-4D97-AF65-F5344CB8AC3E}">
        <p14:creationId xmlns:p14="http://schemas.microsoft.com/office/powerpoint/2010/main" val="4218605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C5DA62-6DC6-4B71-B38E-3CB30A548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39145"/>
            <a:ext cx="10515600" cy="923330"/>
          </a:xfrm>
        </p:spPr>
        <p:txBody>
          <a:bodyPr/>
          <a:lstStyle/>
          <a:p>
            <a:r>
              <a:rPr lang="en-GB" dirty="0"/>
              <a:t>The tyranny of the links</a:t>
            </a:r>
          </a:p>
        </p:txBody>
      </p:sp>
    </p:spTree>
    <p:extLst>
      <p:ext uri="{BB962C8B-B14F-4D97-AF65-F5344CB8AC3E}">
        <p14:creationId xmlns:p14="http://schemas.microsoft.com/office/powerpoint/2010/main" val="2294665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F1E419-BEC9-4CCD-AE7A-1BDE2149F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job of the trigger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98D2C9-6D17-492B-813A-E13454F86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14343"/>
          </a:xfrm>
        </p:spPr>
        <p:txBody>
          <a:bodyPr/>
          <a:lstStyle/>
          <a:p>
            <a:r>
              <a:rPr lang="en-GB" dirty="0"/>
              <a:t>The job of the trigger is to receive a vast amount of data from a diverse set of subsystems</a:t>
            </a:r>
          </a:p>
          <a:p>
            <a:r>
              <a:rPr lang="en-GB" dirty="0"/>
              <a:t>Analyse it</a:t>
            </a:r>
          </a:p>
          <a:p>
            <a:pPr lvl="1"/>
            <a:r>
              <a:rPr lang="en-GB" dirty="0"/>
              <a:t>in a very short amount of time (~1</a:t>
            </a:r>
            <a:r>
              <a:rPr lang="el-GR" dirty="0"/>
              <a:t>μ</a:t>
            </a:r>
            <a:r>
              <a:rPr lang="en-GB" dirty="0"/>
              <a:t>s)</a:t>
            </a:r>
          </a:p>
          <a:p>
            <a:r>
              <a:rPr lang="en-GB" dirty="0"/>
              <a:t>Give a yes-no answer on whether an event should be discarded</a:t>
            </a:r>
          </a:p>
        </p:txBody>
      </p:sp>
    </p:spTree>
    <p:extLst>
      <p:ext uri="{BB962C8B-B14F-4D97-AF65-F5344CB8AC3E}">
        <p14:creationId xmlns:p14="http://schemas.microsoft.com/office/powerpoint/2010/main" val="2740553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How much data can a board receive?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6"/>
                <a:ext cx="10515600" cy="46115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𝑏𝑖𝑡𝑠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𝑐𝑎𝑏𝑙𝑒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𝑐h𝑎𝑛𝑛𝑒𝑙𝑠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/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𝑐𝑎𝑏𝑙𝑒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𝐿𝑖𝑛𝑒𝑠𝑝𝑒𝑒𝑑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𝑒𝑛𝑐𝑜𝑑𝑖𝑛𝑔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𝑡𝑟𝑎𝑛𝑠𝑚𝑖𝑠𝑠𝑖𝑜𝑛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6"/>
                <a:ext cx="10515600" cy="461152"/>
              </a:xfrm>
              <a:blipFill>
                <a:blip r:embed="rId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3304674" y="2347992"/>
            <a:ext cx="5815661" cy="3291640"/>
            <a:chOff x="1780674" y="1979025"/>
            <a:chExt cx="5815661" cy="3291640"/>
          </a:xfrm>
        </p:grpSpPr>
        <p:cxnSp>
          <p:nvCxnSpPr>
            <p:cNvPr id="8" name="Straight Arrow Connector 7"/>
            <p:cNvCxnSpPr>
              <a:cxnSpLocks/>
              <a:stCxn id="10" idx="0"/>
            </p:cNvCxnSpPr>
            <p:nvPr/>
          </p:nvCxnSpPr>
          <p:spPr bwMode="auto">
            <a:xfrm flipH="1" flipV="1">
              <a:off x="6318196" y="1979025"/>
              <a:ext cx="135014" cy="1183646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310084" y="3162671"/>
              <a:ext cx="2286251" cy="92333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1 for parallel</a:t>
              </a:r>
            </a:p>
            <a:p>
              <a:pPr algn="ctr"/>
              <a:r>
                <a:rPr lang="en-GB" dirty="0">
                  <a:solidFill>
                    <a:schemeClr val="bg1"/>
                  </a:solidFill>
                </a:rPr>
                <a:t>8/10 for any serial</a:t>
              </a:r>
            </a:p>
            <a:p>
              <a:pPr algn="ctr"/>
              <a:r>
                <a:rPr lang="en-GB" dirty="0">
                  <a:solidFill>
                    <a:schemeClr val="bg1"/>
                  </a:solidFill>
                </a:rPr>
                <a:t>64/66 for “fast” serial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37877" y="4347335"/>
              <a:ext cx="2448269" cy="92333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&lt;200Mbit/s for parallel</a:t>
              </a:r>
            </a:p>
            <a:p>
              <a:pPr algn="ctr"/>
              <a:r>
                <a:rPr lang="en-GB" dirty="0">
                  <a:solidFill>
                    <a:schemeClr val="bg1"/>
                  </a:solidFill>
                </a:rPr>
                <a:t>Up to 25Gbit/s for serial (but limited by cost)</a:t>
              </a:r>
            </a:p>
          </p:txBody>
        </p:sp>
        <p:cxnSp>
          <p:nvCxnSpPr>
            <p:cNvPr id="14" name="Straight Arrow Connector 13"/>
            <p:cNvCxnSpPr>
              <a:cxnSpLocks/>
              <a:stCxn id="13" idx="0"/>
            </p:cNvCxnSpPr>
            <p:nvPr/>
          </p:nvCxnSpPr>
          <p:spPr bwMode="auto">
            <a:xfrm flipV="1">
              <a:off x="4662012" y="1979025"/>
              <a:ext cx="180017" cy="2368310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780674" y="3060365"/>
              <a:ext cx="2881338" cy="92333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1 for serial links</a:t>
              </a:r>
            </a:p>
            <a:p>
              <a:pPr algn="ctr"/>
              <a:r>
                <a:rPr lang="en-GB" dirty="0">
                  <a:solidFill>
                    <a:schemeClr val="bg1"/>
                  </a:solidFill>
                </a:rPr>
                <a:t>12/24/48 for parallel optics</a:t>
              </a:r>
            </a:p>
            <a:p>
              <a:pPr algn="ctr"/>
              <a:r>
                <a:rPr lang="en-GB" dirty="0">
                  <a:solidFill>
                    <a:schemeClr val="bg1"/>
                  </a:solidFill>
                </a:rPr>
                <a:t>≤160 for parallel</a:t>
              </a:r>
            </a:p>
          </p:txBody>
        </p:sp>
        <p:cxnSp>
          <p:nvCxnSpPr>
            <p:cNvPr id="24" name="Straight Arrow Connector 23"/>
            <p:cNvCxnSpPr>
              <a:cxnSpLocks/>
              <a:stCxn id="23" idx="0"/>
            </p:cNvCxnSpPr>
            <p:nvPr/>
          </p:nvCxnSpPr>
          <p:spPr bwMode="auto">
            <a:xfrm flipV="1">
              <a:off x="3221343" y="1988841"/>
              <a:ext cx="18509" cy="1071524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9153867" y="2347992"/>
            <a:ext cx="2286251" cy="3630194"/>
            <a:chOff x="7405279" y="1979025"/>
            <a:chExt cx="2286251" cy="3630194"/>
          </a:xfrm>
        </p:grpSpPr>
        <p:sp>
          <p:nvSpPr>
            <p:cNvPr id="19" name="TextBox 18"/>
            <p:cNvSpPr txBox="1"/>
            <p:nvPr/>
          </p:nvSpPr>
          <p:spPr>
            <a:xfrm>
              <a:off x="7405279" y="4131891"/>
              <a:ext cx="2286251" cy="1477328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For LHC, every board is synchronous and everything is processed “in-time”. This is fixed at 25ns.</a:t>
              </a:r>
            </a:p>
          </p:txBody>
        </p:sp>
        <p:cxnSp>
          <p:nvCxnSpPr>
            <p:cNvPr id="20" name="Straight Arrow Connector 19"/>
            <p:cNvCxnSpPr>
              <a:cxnSpLocks/>
              <a:stCxn id="19" idx="0"/>
            </p:cNvCxnSpPr>
            <p:nvPr/>
          </p:nvCxnSpPr>
          <p:spPr bwMode="auto">
            <a:xfrm flipH="1" flipV="1">
              <a:off x="8125361" y="1979025"/>
              <a:ext cx="423044" cy="2152866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1703512" y="2357808"/>
            <a:ext cx="2376264" cy="2512382"/>
            <a:chOff x="179512" y="1988841"/>
            <a:chExt cx="2376264" cy="2512382"/>
          </a:xfrm>
        </p:grpSpPr>
        <p:sp>
          <p:nvSpPr>
            <p:cNvPr id="25" name="TextBox 24"/>
            <p:cNvSpPr txBox="1"/>
            <p:nvPr/>
          </p:nvSpPr>
          <p:spPr>
            <a:xfrm>
              <a:off x="179512" y="4131891"/>
              <a:ext cx="2376264" cy="369332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Only “free” parameter</a:t>
              </a: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 bwMode="auto">
            <a:xfrm flipV="1">
              <a:off x="1367644" y="1988841"/>
              <a:ext cx="540061" cy="2143050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59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tyranny of the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55571"/>
          </a:xfrm>
        </p:spPr>
        <p:txBody>
          <a:bodyPr/>
          <a:lstStyle/>
          <a:p>
            <a:r>
              <a:rPr lang="en-GB" dirty="0"/>
              <a:t>But remember…</a:t>
            </a:r>
          </a:p>
          <a:p>
            <a:pPr lvl="1"/>
            <a:r>
              <a:rPr lang="en-GB" dirty="0"/>
              <a:t>Parallel links need big connectors so bandwidth limited by space available on circuit board</a:t>
            </a:r>
          </a:p>
          <a:p>
            <a:pPr lvl="1"/>
            <a:r>
              <a:rPr lang="en-GB" dirty="0"/>
              <a:t>Serial links have a serialization/deserialization latency of 75ns </a:t>
            </a:r>
          </a:p>
          <a:p>
            <a:pPr lvl="2"/>
            <a:r>
              <a:rPr lang="en-GB" dirty="0"/>
              <a:t>And we only have ~1000ns for the level-1 trigger in total</a:t>
            </a:r>
          </a:p>
          <a:p>
            <a:pPr marL="714375" indent="-352425"/>
            <a:r>
              <a:rPr lang="en-GB" dirty="0"/>
              <a:t>Running at non-multiples of LHC clock adds realignment latency</a:t>
            </a:r>
          </a:p>
          <a:p>
            <a:pPr marL="361950" indent="-361950"/>
            <a:r>
              <a:rPr lang="en-GB" dirty="0"/>
              <a:t>But really, the killer problem is caused by the sheer volume of data…</a:t>
            </a:r>
          </a:p>
        </p:txBody>
      </p:sp>
    </p:spTree>
    <p:extLst>
      <p:ext uri="{BB962C8B-B14F-4D97-AF65-F5344CB8AC3E}">
        <p14:creationId xmlns:p14="http://schemas.microsoft.com/office/powerpoint/2010/main" val="44305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tyranny of the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275" y="1617079"/>
            <a:ext cx="11225463" cy="506033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Say that you have too much data and that you can’t receive enough bits to fit all data onto a single board</a:t>
            </a:r>
          </a:p>
          <a:p>
            <a:pPr>
              <a:lnSpc>
                <a:spcPct val="100000"/>
              </a:lnSpc>
            </a:pPr>
            <a:r>
              <a:rPr lang="en-GB" dirty="0"/>
              <a:t>You can split processing across multiple boards</a:t>
            </a:r>
          </a:p>
          <a:p>
            <a:pPr>
              <a:lnSpc>
                <a:spcPct val="100000"/>
              </a:lnSpc>
            </a:pPr>
            <a:r>
              <a:rPr lang="en-GB" dirty="0"/>
              <a:t>Except that you need to handle the boundaries!</a:t>
            </a:r>
          </a:p>
          <a:p>
            <a:pPr>
              <a:lnSpc>
                <a:spcPct val="100000"/>
              </a:lnSpc>
            </a:pPr>
            <a:r>
              <a:rPr lang="en-GB" dirty="0"/>
              <a:t>Which means either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Duplicating the data before it reaches your processing cards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Sharing data between your processing cards</a:t>
            </a:r>
          </a:p>
          <a:p>
            <a:pPr>
              <a:lnSpc>
                <a:spcPct val="100000"/>
              </a:lnSpc>
            </a:pPr>
            <a:r>
              <a:rPr lang="en-GB" dirty="0"/>
              <a:t>Both of which mean increasing the volume of data going to each board</a:t>
            </a:r>
          </a:p>
          <a:p>
            <a:pPr>
              <a:lnSpc>
                <a:spcPct val="100000"/>
              </a:lnSpc>
            </a:pPr>
            <a:r>
              <a:rPr lang="en-GB" dirty="0"/>
              <a:t>So you need more links</a:t>
            </a:r>
          </a:p>
          <a:p>
            <a:pPr>
              <a:lnSpc>
                <a:spcPct val="100000"/>
              </a:lnSpc>
            </a:pPr>
            <a:r>
              <a:rPr lang="en-GB" dirty="0"/>
              <a:t>So you need more boards</a:t>
            </a:r>
          </a:p>
          <a:p>
            <a:pPr>
              <a:lnSpc>
                <a:spcPct val="100000"/>
              </a:lnSpc>
            </a:pPr>
            <a:r>
              <a:rPr lang="en-GB" dirty="0"/>
              <a:t>Which means more boundaries</a:t>
            </a:r>
          </a:p>
          <a:p>
            <a:pPr>
              <a:lnSpc>
                <a:spcPct val="100000"/>
              </a:lnSpc>
            </a:pPr>
            <a:r>
              <a:rPr lang="en-GB" dirty="0"/>
              <a:t>Which means more sharing/duplicating</a:t>
            </a:r>
          </a:p>
          <a:p>
            <a:pPr>
              <a:lnSpc>
                <a:spcPct val="100000"/>
              </a:lnSpc>
            </a:pPr>
            <a:r>
              <a:rPr lang="en-GB" dirty="0"/>
              <a:t>…</a:t>
            </a:r>
          </a:p>
          <a:p>
            <a:pPr>
              <a:lnSpc>
                <a:spcPct val="10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76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The tyranny of the links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75520" y="1600200"/>
                <a:ext cx="8640960" cy="460648"/>
              </a:xfrm>
            </p:spPr>
            <p:txBody>
              <a:bodyPr/>
              <a:lstStyle/>
              <a:p>
                <a:pPr marL="0" indent="0" defTabSz="89535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𝑏𝑖𝑡𝑠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𝑙𝑖𝑛𝑘𝑠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𝑐h𝑎𝑛𝑛𝑒𝑙𝑠</m:t>
                          </m:r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/</m:t>
                          </m:r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𝑙𝑖𝑛𝑘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𝐿𝑖𝑛𝑒𝑠𝑝𝑒𝑒𝑑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𝑒𝑛𝑐𝑜𝑑𝑖𝑛𝑔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𝑡𝑟𝑎𝑛𝑠𝑚𝑖𝑠𝑠𝑖𝑜𝑛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5520" y="1600200"/>
                <a:ext cx="8640960" cy="460648"/>
              </a:xfrm>
              <a:blipFill>
                <a:blip r:embed="rId2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1524000" y="6524626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>
                <a:solidFill>
                  <a:schemeClr val="bg1"/>
                </a:solidFill>
              </a:rPr>
              <a:pPr>
                <a:defRPr/>
              </a:pPr>
              <a:t>29/11/2018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648200" y="6524626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Andrew W. Rose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11" name="Left Brace 10"/>
          <p:cNvSpPr/>
          <p:nvPr/>
        </p:nvSpPr>
        <p:spPr bwMode="auto">
          <a:xfrm rot="16200000">
            <a:off x="6100099" y="40825"/>
            <a:ext cx="180021" cy="4176464"/>
          </a:xfrm>
          <a:prstGeom prst="leftBrace">
            <a:avLst>
              <a:gd name="adj1" fmla="val 53307"/>
              <a:gd name="adj2" fmla="val 50358"/>
            </a:avLst>
          </a:prstGeom>
          <a:ln>
            <a:solidFill>
              <a:schemeClr val="bg1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5726" y="2224798"/>
            <a:ext cx="1666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Restricted by technology available</a:t>
            </a:r>
          </a:p>
        </p:txBody>
      </p:sp>
      <p:sp>
        <p:nvSpPr>
          <p:cNvPr id="22" name="Left Brace 21"/>
          <p:cNvSpPr/>
          <p:nvPr/>
        </p:nvSpPr>
        <p:spPr bwMode="auto">
          <a:xfrm rot="16200000">
            <a:off x="9146373" y="1458746"/>
            <a:ext cx="163951" cy="1368152"/>
          </a:xfrm>
          <a:prstGeom prst="leftBrace">
            <a:avLst>
              <a:gd name="adj1" fmla="val 53307"/>
              <a:gd name="adj2" fmla="val 50358"/>
            </a:avLst>
          </a:prstGeom>
          <a:ln>
            <a:solidFill>
              <a:schemeClr val="bg1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78341" y="2217638"/>
            <a:ext cx="1922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Restricted by only feasible architecture</a:t>
            </a:r>
          </a:p>
        </p:txBody>
      </p:sp>
      <p:sp>
        <p:nvSpPr>
          <p:cNvPr id="28" name="Left Brace 27"/>
          <p:cNvSpPr/>
          <p:nvPr/>
        </p:nvSpPr>
        <p:spPr bwMode="auto">
          <a:xfrm rot="16200000">
            <a:off x="3399476" y="1816394"/>
            <a:ext cx="169618" cy="614922"/>
          </a:xfrm>
          <a:prstGeom prst="leftBrace">
            <a:avLst>
              <a:gd name="adj1" fmla="val 53307"/>
              <a:gd name="adj2" fmla="val 50358"/>
            </a:avLst>
          </a:prstGeom>
          <a:ln>
            <a:solidFill>
              <a:schemeClr val="bg1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68192" y="2208665"/>
            <a:ext cx="1666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Restricted by available space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5561" y="3212976"/>
            <a:ext cx="7911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Question: </a:t>
            </a:r>
          </a:p>
          <a:p>
            <a:r>
              <a:rPr lang="en-GB" sz="2000" dirty="0">
                <a:solidFill>
                  <a:schemeClr val="bg1"/>
                </a:solidFill>
              </a:rPr>
              <a:t>	So, what can you do?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40324" y="5601434"/>
            <a:ext cx="4459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Imagine a “card” with 4 input links and up to 4 output links…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35560" y="3861049"/>
            <a:ext cx="8590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Answer:</a:t>
            </a:r>
          </a:p>
          <a:p>
            <a:r>
              <a:rPr lang="en-GB" sz="2000" dirty="0">
                <a:solidFill>
                  <a:schemeClr val="bg1"/>
                </a:solidFill>
              </a:rPr>
              <a:t>	Chose the best available technology you can and then throw out as </a:t>
            </a:r>
            <a:br>
              <a:rPr lang="en-GB" sz="2000" dirty="0">
                <a:solidFill>
                  <a:schemeClr val="bg1"/>
                </a:solidFill>
              </a:rPr>
            </a:br>
            <a:r>
              <a:rPr lang="en-GB" sz="2000" dirty="0">
                <a:solidFill>
                  <a:schemeClr val="bg1"/>
                </a:solidFill>
              </a:rPr>
              <a:t>	much data as you can get away with until you satisfy your bit-limit</a:t>
            </a:r>
          </a:p>
        </p:txBody>
      </p:sp>
    </p:spTree>
    <p:extLst>
      <p:ext uri="{BB962C8B-B14F-4D97-AF65-F5344CB8AC3E}">
        <p14:creationId xmlns:p14="http://schemas.microsoft.com/office/powerpoint/2010/main" val="306474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conventional architecture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B16CEFA-5C4A-4B5F-9AEC-E81F18DEE4E2}"/>
              </a:ext>
            </a:extLst>
          </p:cNvPr>
          <p:cNvGrpSpPr/>
          <p:nvPr/>
        </p:nvGrpSpPr>
        <p:grpSpPr>
          <a:xfrm>
            <a:off x="-32090" y="1556792"/>
            <a:ext cx="12224089" cy="4853559"/>
            <a:chOff x="-32089" y="1556792"/>
            <a:chExt cx="9144000" cy="4853559"/>
          </a:xfrm>
        </p:grpSpPr>
        <p:sp>
          <p:nvSpPr>
            <p:cNvPr id="90" name="Right Arrow 89"/>
            <p:cNvSpPr/>
            <p:nvPr/>
          </p:nvSpPr>
          <p:spPr bwMode="auto">
            <a:xfrm>
              <a:off x="2804181" y="1840458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1" name="Right Arrow 90"/>
            <p:cNvSpPr/>
            <p:nvPr/>
          </p:nvSpPr>
          <p:spPr bwMode="auto">
            <a:xfrm>
              <a:off x="2801795" y="3102347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2" name="Right Arrow 91"/>
            <p:cNvSpPr/>
            <p:nvPr/>
          </p:nvSpPr>
          <p:spPr bwMode="auto">
            <a:xfrm>
              <a:off x="2801794" y="4360738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3" name="Right Arrow 92"/>
            <p:cNvSpPr/>
            <p:nvPr/>
          </p:nvSpPr>
          <p:spPr bwMode="auto">
            <a:xfrm>
              <a:off x="2804181" y="5622627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7" name="Right Arrow 6"/>
            <p:cNvSpPr/>
            <p:nvPr/>
          </p:nvSpPr>
          <p:spPr bwMode="auto">
            <a:xfrm>
              <a:off x="-32089" y="155679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5" name="Right Arrow 24"/>
            <p:cNvSpPr/>
            <p:nvPr/>
          </p:nvSpPr>
          <p:spPr bwMode="auto">
            <a:xfrm>
              <a:off x="-32089" y="213285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6" name="Right Arrow 25"/>
            <p:cNvSpPr/>
            <p:nvPr/>
          </p:nvSpPr>
          <p:spPr bwMode="auto">
            <a:xfrm>
              <a:off x="-32089" y="285293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8" name="Right Arrow 27"/>
            <p:cNvSpPr/>
            <p:nvPr/>
          </p:nvSpPr>
          <p:spPr bwMode="auto">
            <a:xfrm>
              <a:off x="-32089" y="335699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9" name="Right Arrow 28"/>
            <p:cNvSpPr/>
            <p:nvPr/>
          </p:nvSpPr>
          <p:spPr bwMode="auto">
            <a:xfrm>
              <a:off x="-32089" y="407707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31" name="Right Arrow 30"/>
            <p:cNvSpPr/>
            <p:nvPr/>
          </p:nvSpPr>
          <p:spPr bwMode="auto">
            <a:xfrm>
              <a:off x="-32089" y="465313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36" name="Right Arrow 35"/>
            <p:cNvSpPr/>
            <p:nvPr/>
          </p:nvSpPr>
          <p:spPr bwMode="auto">
            <a:xfrm>
              <a:off x="-32089" y="537321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40" name="Right Arrow 39"/>
            <p:cNvSpPr/>
            <p:nvPr/>
          </p:nvSpPr>
          <p:spPr bwMode="auto">
            <a:xfrm>
              <a:off x="-32089" y="587727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4" name="Right Arrow 93"/>
            <p:cNvSpPr/>
            <p:nvPr/>
          </p:nvSpPr>
          <p:spPr bwMode="auto">
            <a:xfrm>
              <a:off x="5079068" y="2471756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5" name="Right Arrow 94"/>
            <p:cNvSpPr/>
            <p:nvPr/>
          </p:nvSpPr>
          <p:spPr bwMode="auto">
            <a:xfrm>
              <a:off x="5079068" y="4992036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6" name="Right Arrow 95"/>
            <p:cNvSpPr/>
            <p:nvPr/>
          </p:nvSpPr>
          <p:spPr bwMode="auto">
            <a:xfrm>
              <a:off x="7348223" y="3803551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7" name="Right Arrow 96"/>
            <p:cNvSpPr/>
            <p:nvPr/>
          </p:nvSpPr>
          <p:spPr bwMode="auto">
            <a:xfrm>
              <a:off x="-32089" y="170919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8" name="Right Arrow 97"/>
            <p:cNvSpPr/>
            <p:nvPr/>
          </p:nvSpPr>
          <p:spPr bwMode="auto">
            <a:xfrm>
              <a:off x="-32089" y="228525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9" name="Right Arrow 98"/>
            <p:cNvSpPr/>
            <p:nvPr/>
          </p:nvSpPr>
          <p:spPr bwMode="auto">
            <a:xfrm>
              <a:off x="-32089" y="300533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0" name="Right Arrow 99"/>
            <p:cNvSpPr/>
            <p:nvPr/>
          </p:nvSpPr>
          <p:spPr bwMode="auto">
            <a:xfrm>
              <a:off x="-32089" y="350939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1" name="Right Arrow 100"/>
            <p:cNvSpPr/>
            <p:nvPr/>
          </p:nvSpPr>
          <p:spPr bwMode="auto">
            <a:xfrm>
              <a:off x="-32089" y="422947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2" name="Right Arrow 101"/>
            <p:cNvSpPr/>
            <p:nvPr/>
          </p:nvSpPr>
          <p:spPr bwMode="auto">
            <a:xfrm>
              <a:off x="-32089" y="480553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3" name="Right Arrow 102"/>
            <p:cNvSpPr/>
            <p:nvPr/>
          </p:nvSpPr>
          <p:spPr bwMode="auto">
            <a:xfrm>
              <a:off x="-32089" y="552561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4" name="Right Arrow 103"/>
            <p:cNvSpPr/>
            <p:nvPr/>
          </p:nvSpPr>
          <p:spPr bwMode="auto">
            <a:xfrm>
              <a:off x="-32089" y="602967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5" name="Right Arrow 104"/>
            <p:cNvSpPr/>
            <p:nvPr/>
          </p:nvSpPr>
          <p:spPr bwMode="auto">
            <a:xfrm>
              <a:off x="2814107" y="2023095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6" name="Right Arrow 105"/>
            <p:cNvSpPr/>
            <p:nvPr/>
          </p:nvSpPr>
          <p:spPr bwMode="auto">
            <a:xfrm>
              <a:off x="2811721" y="3284984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7" name="Right Arrow 106"/>
            <p:cNvSpPr/>
            <p:nvPr/>
          </p:nvSpPr>
          <p:spPr bwMode="auto">
            <a:xfrm>
              <a:off x="2811720" y="4543375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8" name="Right Arrow 107"/>
            <p:cNvSpPr/>
            <p:nvPr/>
          </p:nvSpPr>
          <p:spPr bwMode="auto">
            <a:xfrm>
              <a:off x="2814107" y="5805264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13" name="Right Arrow 112"/>
            <p:cNvSpPr/>
            <p:nvPr/>
          </p:nvSpPr>
          <p:spPr bwMode="auto">
            <a:xfrm>
              <a:off x="5087401" y="2636912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14" name="Right Arrow 113"/>
            <p:cNvSpPr/>
            <p:nvPr/>
          </p:nvSpPr>
          <p:spPr bwMode="auto">
            <a:xfrm>
              <a:off x="5087401" y="5157192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1731601" y="1556793"/>
              <a:ext cx="1071389" cy="1071389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1731600" y="2818682"/>
              <a:ext cx="1071389" cy="1071389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4001948" y="1557500"/>
              <a:ext cx="1071389" cy="2332571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731601" y="4077073"/>
              <a:ext cx="1071389" cy="1071389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731600" y="5338962"/>
              <a:ext cx="1071389" cy="1071389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001948" y="4077780"/>
              <a:ext cx="1071389" cy="2332571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6286360" y="1556792"/>
              <a:ext cx="1071389" cy="4853558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sp>
        <p:nvSpPr>
          <p:cNvPr id="8" name="Oval 7"/>
          <p:cNvSpPr/>
          <p:nvPr/>
        </p:nvSpPr>
        <p:spPr bwMode="auto">
          <a:xfrm>
            <a:off x="2645631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1" name="Oval 40"/>
          <p:cNvSpPr/>
          <p:nvPr/>
        </p:nvSpPr>
        <p:spPr bwMode="auto">
          <a:xfrm>
            <a:off x="2645631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4" name="Oval 43"/>
          <p:cNvSpPr/>
          <p:nvPr/>
        </p:nvSpPr>
        <p:spPr bwMode="auto">
          <a:xfrm>
            <a:off x="3149687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5" name="Oval 44"/>
          <p:cNvSpPr/>
          <p:nvPr/>
        </p:nvSpPr>
        <p:spPr bwMode="auto">
          <a:xfrm>
            <a:off x="3149687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2645631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7" name="Oval 46"/>
          <p:cNvSpPr/>
          <p:nvPr/>
        </p:nvSpPr>
        <p:spPr bwMode="auto">
          <a:xfrm>
            <a:off x="2645631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8" name="Oval 47"/>
          <p:cNvSpPr/>
          <p:nvPr/>
        </p:nvSpPr>
        <p:spPr bwMode="auto">
          <a:xfrm>
            <a:off x="3149687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3149687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2645631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1" name="Oval 50"/>
          <p:cNvSpPr/>
          <p:nvPr/>
        </p:nvSpPr>
        <p:spPr bwMode="auto">
          <a:xfrm>
            <a:off x="2645631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2" name="Oval 51"/>
          <p:cNvSpPr/>
          <p:nvPr/>
        </p:nvSpPr>
        <p:spPr bwMode="auto">
          <a:xfrm>
            <a:off x="3149687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3" name="Oval 52"/>
          <p:cNvSpPr/>
          <p:nvPr/>
        </p:nvSpPr>
        <p:spPr bwMode="auto">
          <a:xfrm>
            <a:off x="3149687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4" name="Oval 53"/>
          <p:cNvSpPr/>
          <p:nvPr/>
        </p:nvSpPr>
        <p:spPr bwMode="auto">
          <a:xfrm>
            <a:off x="2645631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5" name="Oval 54"/>
          <p:cNvSpPr/>
          <p:nvPr/>
        </p:nvSpPr>
        <p:spPr bwMode="auto">
          <a:xfrm>
            <a:off x="2645631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6" name="Oval 55"/>
          <p:cNvSpPr/>
          <p:nvPr/>
        </p:nvSpPr>
        <p:spPr bwMode="auto">
          <a:xfrm>
            <a:off x="3149687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7" name="Oval 56"/>
          <p:cNvSpPr/>
          <p:nvPr/>
        </p:nvSpPr>
        <p:spPr bwMode="auto">
          <a:xfrm>
            <a:off x="3149687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74" name="Oval 73"/>
          <p:cNvSpPr/>
          <p:nvPr/>
        </p:nvSpPr>
        <p:spPr bwMode="auto">
          <a:xfrm>
            <a:off x="2645631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75" name="Oval 74"/>
          <p:cNvSpPr/>
          <p:nvPr/>
        </p:nvSpPr>
        <p:spPr bwMode="auto">
          <a:xfrm>
            <a:off x="2645631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76" name="Oval 75"/>
          <p:cNvSpPr/>
          <p:nvPr/>
        </p:nvSpPr>
        <p:spPr bwMode="auto">
          <a:xfrm>
            <a:off x="3149687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77" name="Oval 76"/>
          <p:cNvSpPr/>
          <p:nvPr/>
        </p:nvSpPr>
        <p:spPr bwMode="auto">
          <a:xfrm>
            <a:off x="3149687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78" name="Oval 77"/>
          <p:cNvSpPr/>
          <p:nvPr/>
        </p:nvSpPr>
        <p:spPr bwMode="auto">
          <a:xfrm>
            <a:off x="2645631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79" name="Oval 78"/>
          <p:cNvSpPr/>
          <p:nvPr/>
        </p:nvSpPr>
        <p:spPr bwMode="auto">
          <a:xfrm>
            <a:off x="2645631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0" name="Oval 79"/>
          <p:cNvSpPr/>
          <p:nvPr/>
        </p:nvSpPr>
        <p:spPr bwMode="auto">
          <a:xfrm>
            <a:off x="3149687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1" name="Oval 80"/>
          <p:cNvSpPr/>
          <p:nvPr/>
        </p:nvSpPr>
        <p:spPr bwMode="auto">
          <a:xfrm>
            <a:off x="3149687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2" name="Oval 81"/>
          <p:cNvSpPr/>
          <p:nvPr/>
        </p:nvSpPr>
        <p:spPr bwMode="auto">
          <a:xfrm>
            <a:off x="2645631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3" name="Oval 82"/>
          <p:cNvSpPr/>
          <p:nvPr/>
        </p:nvSpPr>
        <p:spPr bwMode="auto">
          <a:xfrm>
            <a:off x="2645631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4" name="Oval 83"/>
          <p:cNvSpPr/>
          <p:nvPr/>
        </p:nvSpPr>
        <p:spPr bwMode="auto">
          <a:xfrm>
            <a:off x="3149687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5" name="Oval 84"/>
          <p:cNvSpPr/>
          <p:nvPr/>
        </p:nvSpPr>
        <p:spPr bwMode="auto">
          <a:xfrm>
            <a:off x="3149687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6" name="Oval 85"/>
          <p:cNvSpPr/>
          <p:nvPr/>
        </p:nvSpPr>
        <p:spPr bwMode="auto">
          <a:xfrm>
            <a:off x="2645631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7" name="Oval 86"/>
          <p:cNvSpPr/>
          <p:nvPr/>
        </p:nvSpPr>
        <p:spPr bwMode="auto">
          <a:xfrm>
            <a:off x="2645631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8" name="Oval 87"/>
          <p:cNvSpPr/>
          <p:nvPr/>
        </p:nvSpPr>
        <p:spPr bwMode="auto">
          <a:xfrm>
            <a:off x="3149687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9" name="Oval 88"/>
          <p:cNvSpPr/>
          <p:nvPr/>
        </p:nvSpPr>
        <p:spPr bwMode="auto">
          <a:xfrm>
            <a:off x="3149687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72" name="Oval 171"/>
          <p:cNvSpPr/>
          <p:nvPr/>
        </p:nvSpPr>
        <p:spPr bwMode="auto">
          <a:xfrm>
            <a:off x="2645631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3" name="Oval 172"/>
          <p:cNvSpPr/>
          <p:nvPr/>
        </p:nvSpPr>
        <p:spPr bwMode="auto">
          <a:xfrm>
            <a:off x="2645631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4" name="Oval 173"/>
          <p:cNvSpPr/>
          <p:nvPr/>
        </p:nvSpPr>
        <p:spPr bwMode="auto">
          <a:xfrm>
            <a:off x="3149687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5" name="Oval 174"/>
          <p:cNvSpPr/>
          <p:nvPr/>
        </p:nvSpPr>
        <p:spPr bwMode="auto">
          <a:xfrm>
            <a:off x="3149687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6" name="Oval 175"/>
          <p:cNvSpPr/>
          <p:nvPr/>
        </p:nvSpPr>
        <p:spPr bwMode="auto">
          <a:xfrm>
            <a:off x="2645631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7" name="Oval 176"/>
          <p:cNvSpPr/>
          <p:nvPr/>
        </p:nvSpPr>
        <p:spPr bwMode="auto">
          <a:xfrm>
            <a:off x="2645631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8" name="Oval 177"/>
          <p:cNvSpPr/>
          <p:nvPr/>
        </p:nvSpPr>
        <p:spPr bwMode="auto">
          <a:xfrm>
            <a:off x="3149687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9" name="Oval 178"/>
          <p:cNvSpPr/>
          <p:nvPr/>
        </p:nvSpPr>
        <p:spPr bwMode="auto">
          <a:xfrm>
            <a:off x="3149687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0" name="Oval 179"/>
          <p:cNvSpPr/>
          <p:nvPr/>
        </p:nvSpPr>
        <p:spPr bwMode="auto">
          <a:xfrm>
            <a:off x="3149687" y="4154066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1" name="Oval 180"/>
          <p:cNvSpPr/>
          <p:nvPr/>
        </p:nvSpPr>
        <p:spPr bwMode="auto">
          <a:xfrm>
            <a:off x="2645631" y="4792786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2" name="Oval 181"/>
          <p:cNvSpPr/>
          <p:nvPr/>
        </p:nvSpPr>
        <p:spPr bwMode="auto">
          <a:xfrm>
            <a:off x="2645631" y="41574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3" name="Oval 182"/>
          <p:cNvSpPr/>
          <p:nvPr/>
        </p:nvSpPr>
        <p:spPr bwMode="auto">
          <a:xfrm>
            <a:off x="3149687" y="479808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4" name="Oval 183"/>
          <p:cNvSpPr/>
          <p:nvPr/>
        </p:nvSpPr>
        <p:spPr bwMode="auto">
          <a:xfrm>
            <a:off x="2645631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5" name="Oval 184"/>
          <p:cNvSpPr/>
          <p:nvPr/>
        </p:nvSpPr>
        <p:spPr bwMode="auto">
          <a:xfrm>
            <a:off x="3149687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6" name="Oval 185"/>
          <p:cNvSpPr/>
          <p:nvPr/>
        </p:nvSpPr>
        <p:spPr bwMode="auto">
          <a:xfrm>
            <a:off x="3149687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7" name="Oval 186"/>
          <p:cNvSpPr/>
          <p:nvPr/>
        </p:nvSpPr>
        <p:spPr bwMode="auto">
          <a:xfrm>
            <a:off x="2644515" y="606035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8" name="Oval 187"/>
          <p:cNvSpPr/>
          <p:nvPr/>
        </p:nvSpPr>
        <p:spPr bwMode="auto">
          <a:xfrm>
            <a:off x="2645631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89" name="Oval 188"/>
          <p:cNvSpPr/>
          <p:nvPr/>
        </p:nvSpPr>
        <p:spPr bwMode="auto">
          <a:xfrm>
            <a:off x="2645631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0" name="Oval 189"/>
          <p:cNvSpPr/>
          <p:nvPr/>
        </p:nvSpPr>
        <p:spPr bwMode="auto">
          <a:xfrm>
            <a:off x="3149687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1" name="Oval 190"/>
          <p:cNvSpPr/>
          <p:nvPr/>
        </p:nvSpPr>
        <p:spPr bwMode="auto">
          <a:xfrm>
            <a:off x="3149687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2" name="Oval 191"/>
          <p:cNvSpPr/>
          <p:nvPr/>
        </p:nvSpPr>
        <p:spPr bwMode="auto">
          <a:xfrm>
            <a:off x="2645631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3" name="Oval 192"/>
          <p:cNvSpPr/>
          <p:nvPr/>
        </p:nvSpPr>
        <p:spPr bwMode="auto">
          <a:xfrm>
            <a:off x="2645631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4" name="Oval 193"/>
          <p:cNvSpPr/>
          <p:nvPr/>
        </p:nvSpPr>
        <p:spPr bwMode="auto">
          <a:xfrm>
            <a:off x="3149687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5" name="Oval 194"/>
          <p:cNvSpPr/>
          <p:nvPr/>
        </p:nvSpPr>
        <p:spPr bwMode="auto">
          <a:xfrm>
            <a:off x="3149687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6" name="Oval 195"/>
          <p:cNvSpPr/>
          <p:nvPr/>
        </p:nvSpPr>
        <p:spPr bwMode="auto">
          <a:xfrm>
            <a:off x="2645631" y="414471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7" name="Oval 196"/>
          <p:cNvSpPr/>
          <p:nvPr/>
        </p:nvSpPr>
        <p:spPr bwMode="auto">
          <a:xfrm>
            <a:off x="2645631" y="4792786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8" name="Oval 197"/>
          <p:cNvSpPr/>
          <p:nvPr/>
        </p:nvSpPr>
        <p:spPr bwMode="auto">
          <a:xfrm>
            <a:off x="3149687" y="414471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9" name="Oval 198"/>
          <p:cNvSpPr/>
          <p:nvPr/>
        </p:nvSpPr>
        <p:spPr bwMode="auto">
          <a:xfrm>
            <a:off x="3149687" y="4792786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0" name="Oval 199"/>
          <p:cNvSpPr/>
          <p:nvPr/>
        </p:nvSpPr>
        <p:spPr bwMode="auto">
          <a:xfrm>
            <a:off x="2645631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1" name="Oval 200"/>
          <p:cNvSpPr/>
          <p:nvPr/>
        </p:nvSpPr>
        <p:spPr bwMode="auto">
          <a:xfrm>
            <a:off x="2645631" y="606035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2" name="Oval 201"/>
          <p:cNvSpPr/>
          <p:nvPr/>
        </p:nvSpPr>
        <p:spPr bwMode="auto">
          <a:xfrm>
            <a:off x="3149687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3" name="Oval 202"/>
          <p:cNvSpPr/>
          <p:nvPr/>
        </p:nvSpPr>
        <p:spPr bwMode="auto">
          <a:xfrm>
            <a:off x="3149687" y="606035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5403" y="1847577"/>
            <a:ext cx="136815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Thrown away enough data now!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69683" y="5688101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BX:1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10569683" y="5688101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BX:2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10569683" y="5688101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BX:3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10569683" y="5688101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BX:4</a:t>
            </a:r>
          </a:p>
        </p:txBody>
      </p:sp>
    </p:spTree>
    <p:extLst>
      <p:ext uri="{BB962C8B-B14F-4D97-AF65-F5344CB8AC3E}">
        <p14:creationId xmlns:p14="http://schemas.microsoft.com/office/powerpoint/2010/main" val="298350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0.24427 0.04213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106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7.40741E-7 L 0.30716 -0.05255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2639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0.24427 0.0588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94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85185E-6 L 0.30716 -0.03565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1782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07407E-6 L 0.24427 0.05254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616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0.30716 -0.0419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2106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85185E-6 L 0.24427 0.05694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847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07407E-6 L 0.30716 -0.03773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1898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8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4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2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4213 L 0.49622 0.15764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5764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88 L 0.55924 -0.02523 " pathEditMode="relative" rAng="0" ptsTypes="AA">
                                      <p:cBhvr>
                                        <p:cTn id="3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2" y="-4213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254 L 0.49622 0.14699 " pathEditMode="relative" rAng="0" ptsTypes="AA">
                                      <p:cBhvr>
                                        <p:cTn id="31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4722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694 L 0.55143 -0.03773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4745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0.24427 0.04213 " pathEditMode="relative" rAng="0" ptsTypes="AA">
                                      <p:cBhvr>
                                        <p:cTn id="31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106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7.40741E-7 L 0.25196 -0.05255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2639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0.24427 0.0588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940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L 0.25196 -0.03565 " pathEditMode="relative" rAng="0" ptsTypes="AA">
                                      <p:cBhvr>
                                        <p:cTn id="322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1782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4.07407E-6 L 0.18906 0.05254 " pathEditMode="relative" rAng="0" ptsTypes="AA">
                                      <p:cBhvr>
                                        <p:cTn id="32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44" y="2616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25196 -0.0419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2106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85185E-6 L 0.24427 0.05694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847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07407E-6 L 0.30716 -0.03773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2" presetClass="exit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0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1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8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2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6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7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0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1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4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8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9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2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3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6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7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0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1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500"/>
                            </p:stCondLst>
                            <p:childTnLst>
                              <p:par>
                                <p:cTn id="3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622 0.15764 L 0.78437 0.3088 " pathEditMode="relative" rAng="0" ptsTypes="AA">
                                      <p:cBhvr>
                                        <p:cTn id="39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1" y="7546"/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88 L 0.49622 -0.02523 " pathEditMode="relative" rAng="0" ptsTypes="AA">
                                      <p:cBhvr>
                                        <p:cTn id="40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4213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96 -0.03565 L 0.50404 -0.11968 " pathEditMode="relative" rAng="0" ptsTypes="AA">
                                      <p:cBhvr>
                                        <p:cTn id="40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-4213"/>
                                    </p:animMotion>
                                  </p:childTnLst>
                                </p:cTn>
                              </p:par>
                              <p:par>
                                <p:cTn id="40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96 -0.0419 L 0.44102 0.05255 " pathEditMode="relative" rAng="0" ptsTypes="AA">
                                      <p:cBhvr>
                                        <p:cTn id="405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53" y="4722"/>
                                    </p:animMotion>
                                  </p:childTnLst>
                                </p:cTn>
                              </p:par>
                              <p:par>
                                <p:cTn id="40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716 -0.03773 L 0.55143 -0.1324 " pathEditMode="relative" rAng="0" ptsTypes="AA">
                                      <p:cBhvr>
                                        <p:cTn id="40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-4745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0.24427 0.04213 " pathEditMode="relative" rAng="0" ptsTypes="AA">
                                      <p:cBhvr>
                                        <p:cTn id="409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106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0.25196 -0.05254 " pathEditMode="relative" rAng="0" ptsTypes="AA">
                                      <p:cBhvr>
                                        <p:cTn id="411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2639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7.40741E-7 L 0.24427 0.0588 " pathEditMode="relative" rAng="0" ptsTypes="AA">
                                      <p:cBhvr>
                                        <p:cTn id="413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940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0.25196 -0.03564 " pathEditMode="relative" rAng="0" ptsTypes="AA">
                                      <p:cBhvr>
                                        <p:cTn id="415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1782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0.24427 0.05139 " pathEditMode="relative" rAng="0" ptsTypes="AA">
                                      <p:cBhvr>
                                        <p:cTn id="417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569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25196 -0.0419 " pathEditMode="relative" rAng="0" ptsTypes="AA">
                                      <p:cBhvr>
                                        <p:cTn id="419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2106"/>
                                    </p:animMotion>
                                  </p:childTnLst>
                                </p:cTn>
                              </p:par>
                              <p:par>
                                <p:cTn id="4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0.24427 0.05694 " pathEditMode="relative" rAng="0" ptsTypes="AA">
                                      <p:cBhvr>
                                        <p:cTn id="421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847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07407E-6 L 0.25196 -0.03773 " pathEditMode="relative" rAng="0" ptsTypes="AA">
                                      <p:cBhvr>
                                        <p:cTn id="423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1898"/>
                                    </p:animMotion>
                                  </p:childTnLst>
                                </p:cTn>
                              </p:par>
                              <p:par>
                                <p:cTn id="4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6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7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0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1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4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5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8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9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2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3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6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7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0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1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4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5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8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9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2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3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6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0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1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4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8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9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2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3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6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7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8" grpId="3" animBg="1"/>
      <p:bldP spid="41" grpId="0" animBg="1"/>
      <p:bldP spid="41" grpId="1" animBg="1"/>
      <p:bldP spid="41" grpId="2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6" grpId="2" animBg="1"/>
      <p:bldP spid="46" grpId="3" animBg="1"/>
      <p:bldP spid="47" grpId="0" animBg="1"/>
      <p:bldP spid="47" grpId="1" animBg="1"/>
      <p:bldP spid="47" grpId="2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0" grpId="2" animBg="1"/>
      <p:bldP spid="50" grpId="3" animBg="1"/>
      <p:bldP spid="51" grpId="0" animBg="1"/>
      <p:bldP spid="51" grpId="1" animBg="1"/>
      <p:bldP spid="51" grpId="2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4" grpId="2" animBg="1"/>
      <p:bldP spid="54" grpId="3" animBg="1"/>
      <p:bldP spid="55" grpId="0" animBg="1"/>
      <p:bldP spid="55" grpId="1" animBg="1"/>
      <p:bldP spid="55" grpId="2" animBg="1"/>
      <p:bldP spid="56" grpId="0" animBg="1"/>
      <p:bldP spid="56" grpId="1" animBg="1"/>
      <p:bldP spid="57" grpId="0" animBg="1"/>
      <p:bldP spid="57" grpId="1" animBg="1"/>
      <p:bldP spid="74" grpId="0" animBg="1"/>
      <p:bldP spid="74" grpId="1" animBg="1"/>
      <p:bldP spid="74" grpId="2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1" grpId="2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9" grpId="0" animBg="1"/>
      <p:bldP spid="89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9" grpId="0" animBg="1"/>
      <p:bldP spid="9" grpId="1" animBg="1"/>
      <p:bldP spid="10" grpId="0" animBg="1"/>
      <p:bldP spid="205" grpId="0" animBg="1"/>
      <p:bldP spid="206" grpId="0" animBg="1"/>
      <p:bldP spid="20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Can the tyranny be broken?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6"/>
                <a:ext cx="10515600" cy="46115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𝑏𝑖𝑡𝑠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𝑐𝑎𝑏𝑙𝑒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𝑐h𝑎𝑛𝑛𝑒𝑙𝑠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/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𝑐𝑎𝑏𝑙𝑒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𝐿𝑖𝑛𝑒𝑠𝑝𝑒𝑒𝑑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𝑒𝑛𝑐𝑜𝑑𝑖𝑛𝑔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𝑡𝑟𝑎𝑛𝑠𝑚𝑖𝑠𝑠𝑖𝑜𝑛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6"/>
                <a:ext cx="10515600" cy="461152"/>
              </a:xfrm>
              <a:blipFill>
                <a:blip r:embed="rId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eft Brace 20">
            <a:extLst>
              <a:ext uri="{FF2B5EF4-FFF2-40B4-BE49-F238E27FC236}">
                <a16:creationId xmlns:a16="http://schemas.microsoft.com/office/drawing/2014/main" id="{4A2DFC36-07A3-488A-9CF5-E25211097E2B}"/>
              </a:ext>
            </a:extLst>
          </p:cNvPr>
          <p:cNvSpPr/>
          <p:nvPr/>
        </p:nvSpPr>
        <p:spPr bwMode="auto">
          <a:xfrm rot="16200000">
            <a:off x="6100099" y="313539"/>
            <a:ext cx="180021" cy="4176464"/>
          </a:xfrm>
          <a:prstGeom prst="leftBrace">
            <a:avLst>
              <a:gd name="adj1" fmla="val 53307"/>
              <a:gd name="adj2" fmla="val 50358"/>
            </a:avLst>
          </a:prstGeom>
          <a:ln>
            <a:solidFill>
              <a:schemeClr val="bg1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93F4B5-4E9D-4D8F-AF16-5524C76FB1F5}"/>
              </a:ext>
            </a:extLst>
          </p:cNvPr>
          <p:cNvSpPr txBox="1"/>
          <p:nvPr/>
        </p:nvSpPr>
        <p:spPr>
          <a:xfrm>
            <a:off x="5375726" y="2497512"/>
            <a:ext cx="1666865" cy="92333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Restricted by technology available</a:t>
            </a:r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7C25BF53-A34B-46E8-81E2-1AC1F0046D4B}"/>
              </a:ext>
            </a:extLst>
          </p:cNvPr>
          <p:cNvSpPr/>
          <p:nvPr/>
        </p:nvSpPr>
        <p:spPr bwMode="auto">
          <a:xfrm rot="16200000">
            <a:off x="9146373" y="1731460"/>
            <a:ext cx="163951" cy="1368152"/>
          </a:xfrm>
          <a:prstGeom prst="leftBrace">
            <a:avLst>
              <a:gd name="adj1" fmla="val 53307"/>
              <a:gd name="adj2" fmla="val 50358"/>
            </a:avLst>
          </a:prstGeom>
          <a:ln>
            <a:solidFill>
              <a:schemeClr val="bg1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1E210B-745F-44DA-89B6-D584EC6773A1}"/>
              </a:ext>
            </a:extLst>
          </p:cNvPr>
          <p:cNvSpPr txBox="1"/>
          <p:nvPr/>
        </p:nvSpPr>
        <p:spPr>
          <a:xfrm>
            <a:off x="8278341" y="2490352"/>
            <a:ext cx="1922116" cy="92333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Restricted by only feasible architecture</a:t>
            </a:r>
          </a:p>
        </p:txBody>
      </p:sp>
      <p:sp>
        <p:nvSpPr>
          <p:cNvPr id="30" name="Left Brace 29">
            <a:extLst>
              <a:ext uri="{FF2B5EF4-FFF2-40B4-BE49-F238E27FC236}">
                <a16:creationId xmlns:a16="http://schemas.microsoft.com/office/drawing/2014/main" id="{829EE8D6-DB11-4F41-9654-B58F78756F3D}"/>
              </a:ext>
            </a:extLst>
          </p:cNvPr>
          <p:cNvSpPr/>
          <p:nvPr/>
        </p:nvSpPr>
        <p:spPr bwMode="auto">
          <a:xfrm rot="16200000">
            <a:off x="3399476" y="2089108"/>
            <a:ext cx="169618" cy="614922"/>
          </a:xfrm>
          <a:prstGeom prst="leftBrace">
            <a:avLst>
              <a:gd name="adj1" fmla="val 53307"/>
              <a:gd name="adj2" fmla="val 50358"/>
            </a:avLst>
          </a:prstGeom>
          <a:ln>
            <a:solidFill>
              <a:schemeClr val="bg1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795A75-ACF5-4852-9F70-35B61ECD0DD0}"/>
              </a:ext>
            </a:extLst>
          </p:cNvPr>
          <p:cNvSpPr txBox="1"/>
          <p:nvPr/>
        </p:nvSpPr>
        <p:spPr>
          <a:xfrm>
            <a:off x="2668192" y="2481379"/>
            <a:ext cx="1666865" cy="646331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Restricted by available space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739E3-4A1E-4014-AD10-4B4A4EE736A8}"/>
              </a:ext>
            </a:extLst>
          </p:cNvPr>
          <p:cNvSpPr/>
          <p:nvPr/>
        </p:nvSpPr>
        <p:spPr>
          <a:xfrm>
            <a:off x="7480589" y="3570474"/>
            <a:ext cx="3517619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en-GB" dirty="0">
                <a:solidFill>
                  <a:srgbClr val="FFFF00"/>
                </a:solidFill>
              </a:rPr>
              <a:t>Maybe it’s time to start questioning the received wisdom…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CF1F16E-9A6A-40EB-87CD-31ACF259C245}"/>
              </a:ext>
            </a:extLst>
          </p:cNvPr>
          <p:cNvCxnSpPr/>
          <p:nvPr/>
        </p:nvCxnSpPr>
        <p:spPr bwMode="auto">
          <a:xfrm flipV="1">
            <a:off x="8400257" y="2479705"/>
            <a:ext cx="1728192" cy="98917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6390A20-5543-4ED8-8B97-80A19E5B20CA}"/>
              </a:ext>
            </a:extLst>
          </p:cNvPr>
          <p:cNvSpPr txBox="1"/>
          <p:nvPr/>
        </p:nvSpPr>
        <p:spPr>
          <a:xfrm>
            <a:off x="2140323" y="5601434"/>
            <a:ext cx="438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Imagine a “card” with 4 input links and up to 4 output links…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90FE7D6-EDCA-41CC-BE7E-91651B8C3FAD}"/>
                  </a:ext>
                </a:extLst>
              </p:cNvPr>
              <p:cNvSpPr txBox="1"/>
              <p:nvPr/>
            </p:nvSpPr>
            <p:spPr>
              <a:xfrm>
                <a:off x="2063553" y="3814009"/>
                <a:ext cx="806489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2000" dirty="0">
                    <a:solidFill>
                      <a:schemeClr val="bg1"/>
                    </a:solidFill>
                  </a:rPr>
                  <a:t>Can we increase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GB" sz="20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GB" sz="20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𝑡𝑟𝑎𝑛𝑠𝑚𝑖𝑠𝑠𝑖𝑜𝑛</m:t>
                        </m:r>
                      </m:sub>
                    </m:sSub>
                  </m:oMath>
                </a14:m>
                <a:r>
                  <a:rPr lang="en-GB" sz="2000" dirty="0">
                    <a:solidFill>
                      <a:schemeClr val="bg1"/>
                    </a:solidFill>
                    <a:ea typeface="Cambria Math"/>
                  </a:rPr>
                  <a:t>?</a:t>
                </a:r>
              </a:p>
              <a:p>
                <a:pPr marL="342900" indent="-342900"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2000" dirty="0">
                    <a:solidFill>
                      <a:schemeClr val="bg1"/>
                    </a:solidFill>
                    <a:ea typeface="Cambria Math"/>
                  </a:rPr>
                  <a:t>This requires a completely new architecture</a:t>
                </a:r>
              </a:p>
              <a:p>
                <a:pPr marL="342900" indent="-342900"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2000" dirty="0">
                    <a:solidFill>
                      <a:schemeClr val="bg1"/>
                    </a:solidFill>
                    <a:ea typeface="Cambria Math"/>
                  </a:rPr>
                  <a:t>In order that every BX is processed, we require as many processing “nodes” as the number of bunch-crossings the data is transmitted over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90FE7D6-EDCA-41CC-BE7E-91651B8C3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3" y="3814009"/>
                <a:ext cx="8064895" cy="1323439"/>
              </a:xfrm>
              <a:prstGeom prst="rect">
                <a:avLst/>
              </a:prstGeom>
              <a:blipFill>
                <a:blip r:embed="rId3"/>
                <a:stretch>
                  <a:fillRect l="-681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945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6" grpId="0"/>
      <p:bldP spid="3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The time-multiplexed architecture</a:t>
            </a:r>
          </a:p>
        </p:txBody>
      </p:sp>
      <p:sp>
        <p:nvSpPr>
          <p:cNvPr id="148" name="Right Arrow 147"/>
          <p:cNvSpPr/>
          <p:nvPr/>
        </p:nvSpPr>
        <p:spPr bwMode="auto">
          <a:xfrm>
            <a:off x="11234247" y="3803551"/>
            <a:ext cx="95775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0" name="Right Arrow 89"/>
          <p:cNvSpPr/>
          <p:nvPr/>
        </p:nvSpPr>
        <p:spPr bwMode="auto">
          <a:xfrm>
            <a:off x="2339096" y="155679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1" name="Right Arrow 90"/>
          <p:cNvSpPr/>
          <p:nvPr/>
        </p:nvSpPr>
        <p:spPr bwMode="auto">
          <a:xfrm>
            <a:off x="2335918" y="2780928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2" name="Right Arrow 91"/>
          <p:cNvSpPr/>
          <p:nvPr/>
        </p:nvSpPr>
        <p:spPr bwMode="auto">
          <a:xfrm>
            <a:off x="2335917" y="4077072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3" name="Right Arrow 92"/>
          <p:cNvSpPr/>
          <p:nvPr/>
        </p:nvSpPr>
        <p:spPr bwMode="auto">
          <a:xfrm>
            <a:off x="2339096" y="5301208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1" y="15567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1" y="21328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1" y="28529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1" y="33569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1" y="40770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" name="Right Arrow 30"/>
          <p:cNvSpPr/>
          <p:nvPr/>
        </p:nvSpPr>
        <p:spPr bwMode="auto">
          <a:xfrm>
            <a:off x="1" y="46531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>
            <a:off x="1" y="53732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0" name="Right Arrow 39"/>
          <p:cNvSpPr/>
          <p:nvPr/>
        </p:nvSpPr>
        <p:spPr bwMode="auto">
          <a:xfrm>
            <a:off x="1" y="58772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7" name="Right Arrow 96"/>
          <p:cNvSpPr/>
          <p:nvPr/>
        </p:nvSpPr>
        <p:spPr bwMode="auto">
          <a:xfrm>
            <a:off x="1" y="17091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8" name="Right Arrow 97"/>
          <p:cNvSpPr/>
          <p:nvPr/>
        </p:nvSpPr>
        <p:spPr bwMode="auto">
          <a:xfrm>
            <a:off x="1" y="22852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9" name="Right Arrow 98"/>
          <p:cNvSpPr/>
          <p:nvPr/>
        </p:nvSpPr>
        <p:spPr bwMode="auto">
          <a:xfrm>
            <a:off x="1" y="30053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00" name="Right Arrow 99"/>
          <p:cNvSpPr/>
          <p:nvPr/>
        </p:nvSpPr>
        <p:spPr bwMode="auto">
          <a:xfrm>
            <a:off x="1" y="35093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01" name="Right Arrow 100"/>
          <p:cNvSpPr/>
          <p:nvPr/>
        </p:nvSpPr>
        <p:spPr bwMode="auto">
          <a:xfrm>
            <a:off x="1" y="42294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02" name="Right Arrow 101"/>
          <p:cNvSpPr/>
          <p:nvPr/>
        </p:nvSpPr>
        <p:spPr bwMode="auto">
          <a:xfrm>
            <a:off x="1" y="48055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03" name="Right Arrow 102"/>
          <p:cNvSpPr/>
          <p:nvPr/>
        </p:nvSpPr>
        <p:spPr bwMode="auto">
          <a:xfrm>
            <a:off x="1" y="55256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04" name="Right Arrow 103"/>
          <p:cNvSpPr/>
          <p:nvPr/>
        </p:nvSpPr>
        <p:spPr bwMode="auto">
          <a:xfrm>
            <a:off x="1" y="60296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910477" y="155679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910475" y="281868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910477" y="407707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0475" y="533896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4662625" y="1556793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4662625" y="2823568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4662625" y="4080818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1" name="Rectangle 130"/>
          <p:cNvSpPr/>
          <p:nvPr/>
        </p:nvSpPr>
        <p:spPr bwMode="auto">
          <a:xfrm>
            <a:off x="4650996" y="5338068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2" name="Right Arrow 131"/>
          <p:cNvSpPr/>
          <p:nvPr/>
        </p:nvSpPr>
        <p:spPr bwMode="auto">
          <a:xfrm rot="2422284">
            <a:off x="1993452" y="252469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6" name="Right Arrow 135"/>
          <p:cNvSpPr/>
          <p:nvPr/>
        </p:nvSpPr>
        <p:spPr bwMode="auto">
          <a:xfrm rot="2422284">
            <a:off x="1992657" y="374882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7" name="Right Arrow 136"/>
          <p:cNvSpPr/>
          <p:nvPr/>
        </p:nvSpPr>
        <p:spPr bwMode="auto">
          <a:xfrm rot="2422284">
            <a:off x="1979971" y="518898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8" name="Right Arrow 137"/>
          <p:cNvSpPr/>
          <p:nvPr/>
        </p:nvSpPr>
        <p:spPr bwMode="auto">
          <a:xfrm rot="19200000">
            <a:off x="2033497" y="5265833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9" name="Right Arrow 138"/>
          <p:cNvSpPr/>
          <p:nvPr/>
        </p:nvSpPr>
        <p:spPr bwMode="auto">
          <a:xfrm rot="19200000">
            <a:off x="1972385" y="404169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0" name="Right Arrow 139"/>
          <p:cNvSpPr/>
          <p:nvPr/>
        </p:nvSpPr>
        <p:spPr bwMode="auto">
          <a:xfrm rot="19200000">
            <a:off x="1982750" y="267354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1" name="Right Arrow 140"/>
          <p:cNvSpPr/>
          <p:nvPr/>
        </p:nvSpPr>
        <p:spPr bwMode="auto">
          <a:xfrm rot="18579290">
            <a:off x="2156266" y="4522865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2" name="Right Arrow 141"/>
          <p:cNvSpPr/>
          <p:nvPr/>
        </p:nvSpPr>
        <p:spPr bwMode="auto">
          <a:xfrm rot="18579290">
            <a:off x="2142530" y="324737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3" name="Right Arrow 142"/>
          <p:cNvSpPr/>
          <p:nvPr/>
        </p:nvSpPr>
        <p:spPr bwMode="auto">
          <a:xfrm rot="3000000">
            <a:off x="1710034" y="3184629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4" name="Right Arrow 143"/>
          <p:cNvSpPr/>
          <p:nvPr/>
        </p:nvSpPr>
        <p:spPr bwMode="auto">
          <a:xfrm rot="3000000">
            <a:off x="2137109" y="455647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5" name="Right Arrow 144"/>
          <p:cNvSpPr/>
          <p:nvPr/>
        </p:nvSpPr>
        <p:spPr bwMode="auto">
          <a:xfrm rot="3538395">
            <a:off x="1375007" y="4030750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6" name="Right Arrow 145"/>
          <p:cNvSpPr/>
          <p:nvPr/>
        </p:nvSpPr>
        <p:spPr bwMode="auto">
          <a:xfrm rot="18158471">
            <a:off x="1502788" y="3953294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9" name="Rectangle 148"/>
          <p:cNvSpPr/>
          <p:nvPr/>
        </p:nvSpPr>
        <p:spPr bwMode="auto">
          <a:xfrm>
            <a:off x="9819903" y="1556792"/>
            <a:ext cx="1427032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0" name="Right Arrow 149"/>
          <p:cNvSpPr/>
          <p:nvPr/>
        </p:nvSpPr>
        <p:spPr bwMode="auto">
          <a:xfrm>
            <a:off x="7526204" y="1912466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1" name="Right Arrow 150"/>
          <p:cNvSpPr/>
          <p:nvPr/>
        </p:nvSpPr>
        <p:spPr bwMode="auto">
          <a:xfrm>
            <a:off x="7526205" y="3174355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2" name="Right Arrow 151"/>
          <p:cNvSpPr/>
          <p:nvPr/>
        </p:nvSpPr>
        <p:spPr bwMode="auto">
          <a:xfrm>
            <a:off x="7526207" y="4436244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3" name="Right Arrow 152"/>
          <p:cNvSpPr/>
          <p:nvPr/>
        </p:nvSpPr>
        <p:spPr bwMode="auto">
          <a:xfrm>
            <a:off x="7526208" y="5698133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166842" y="1322777"/>
            <a:ext cx="6881487" cy="5112567"/>
            <a:chOff x="2126840" y="1322776"/>
            <a:chExt cx="5004720" cy="5112567"/>
          </a:xfrm>
        </p:grpSpPr>
        <p:sp>
          <p:nvSpPr>
            <p:cNvPr id="9" name="Oval 8"/>
            <p:cNvSpPr/>
            <p:nvPr/>
          </p:nvSpPr>
          <p:spPr bwMode="auto">
            <a:xfrm>
              <a:off x="2126840" y="1322776"/>
              <a:ext cx="1885301" cy="5112567"/>
            </a:xfrm>
            <a:prstGeom prst="ellipse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latin typeface="Century Gothic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65215" y="1504223"/>
              <a:ext cx="1466345" cy="2677656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FF00"/>
                  </a:solidFill>
                </a:rPr>
                <a:t>Well… this doesn’t look like a great start – but we’ll come back to it in a minute…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446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ight Arrow 147">
            <a:extLst>
              <a:ext uri="{FF2B5EF4-FFF2-40B4-BE49-F238E27FC236}">
                <a16:creationId xmlns:a16="http://schemas.microsoft.com/office/drawing/2014/main" id="{EA52C6F2-92B9-46FF-B88F-FC3863B673AC}"/>
              </a:ext>
            </a:extLst>
          </p:cNvPr>
          <p:cNvSpPr/>
          <p:nvPr/>
        </p:nvSpPr>
        <p:spPr bwMode="auto">
          <a:xfrm>
            <a:off x="11234247" y="3803551"/>
            <a:ext cx="95775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7" name="Right Arrow 89">
            <a:extLst>
              <a:ext uri="{FF2B5EF4-FFF2-40B4-BE49-F238E27FC236}">
                <a16:creationId xmlns:a16="http://schemas.microsoft.com/office/drawing/2014/main" id="{BF07CBD1-3855-4AA1-8B63-5DCC4C85C82D}"/>
              </a:ext>
            </a:extLst>
          </p:cNvPr>
          <p:cNvSpPr/>
          <p:nvPr/>
        </p:nvSpPr>
        <p:spPr bwMode="auto">
          <a:xfrm>
            <a:off x="2339096" y="155679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8" name="Right Arrow 90">
            <a:extLst>
              <a:ext uri="{FF2B5EF4-FFF2-40B4-BE49-F238E27FC236}">
                <a16:creationId xmlns:a16="http://schemas.microsoft.com/office/drawing/2014/main" id="{600C796B-32DC-41B1-ACC1-64CFAEC5DA07}"/>
              </a:ext>
            </a:extLst>
          </p:cNvPr>
          <p:cNvSpPr/>
          <p:nvPr/>
        </p:nvSpPr>
        <p:spPr bwMode="auto">
          <a:xfrm>
            <a:off x="2335918" y="2780928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9" name="Right Arrow 91">
            <a:extLst>
              <a:ext uri="{FF2B5EF4-FFF2-40B4-BE49-F238E27FC236}">
                <a16:creationId xmlns:a16="http://schemas.microsoft.com/office/drawing/2014/main" id="{0245C1AA-9EE9-4032-9F56-5F3130C17A7C}"/>
              </a:ext>
            </a:extLst>
          </p:cNvPr>
          <p:cNvSpPr/>
          <p:nvPr/>
        </p:nvSpPr>
        <p:spPr bwMode="auto">
          <a:xfrm>
            <a:off x="2335917" y="4077072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2" name="Right Arrow 92">
            <a:extLst>
              <a:ext uri="{FF2B5EF4-FFF2-40B4-BE49-F238E27FC236}">
                <a16:creationId xmlns:a16="http://schemas.microsoft.com/office/drawing/2014/main" id="{AF399165-8380-47C4-A7DE-F7188BB03AE3}"/>
              </a:ext>
            </a:extLst>
          </p:cNvPr>
          <p:cNvSpPr/>
          <p:nvPr/>
        </p:nvSpPr>
        <p:spPr bwMode="auto">
          <a:xfrm>
            <a:off x="2339096" y="5301208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3" name="Right Arrow 6">
            <a:extLst>
              <a:ext uri="{FF2B5EF4-FFF2-40B4-BE49-F238E27FC236}">
                <a16:creationId xmlns:a16="http://schemas.microsoft.com/office/drawing/2014/main" id="{B2B9E07E-D629-4543-9EDA-2EA627EFDCF8}"/>
              </a:ext>
            </a:extLst>
          </p:cNvPr>
          <p:cNvSpPr/>
          <p:nvPr/>
        </p:nvSpPr>
        <p:spPr bwMode="auto">
          <a:xfrm>
            <a:off x="1" y="15567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4" name="Right Arrow 24">
            <a:extLst>
              <a:ext uri="{FF2B5EF4-FFF2-40B4-BE49-F238E27FC236}">
                <a16:creationId xmlns:a16="http://schemas.microsoft.com/office/drawing/2014/main" id="{C5AA8498-3770-46A4-8CFF-383685EAEDA4}"/>
              </a:ext>
            </a:extLst>
          </p:cNvPr>
          <p:cNvSpPr/>
          <p:nvPr/>
        </p:nvSpPr>
        <p:spPr bwMode="auto">
          <a:xfrm>
            <a:off x="1" y="21328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5" name="Right Arrow 25">
            <a:extLst>
              <a:ext uri="{FF2B5EF4-FFF2-40B4-BE49-F238E27FC236}">
                <a16:creationId xmlns:a16="http://schemas.microsoft.com/office/drawing/2014/main" id="{FB9C8DE4-409C-402E-85C2-BB8BFD96C398}"/>
              </a:ext>
            </a:extLst>
          </p:cNvPr>
          <p:cNvSpPr/>
          <p:nvPr/>
        </p:nvSpPr>
        <p:spPr bwMode="auto">
          <a:xfrm>
            <a:off x="1" y="28529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6" name="Right Arrow 27">
            <a:extLst>
              <a:ext uri="{FF2B5EF4-FFF2-40B4-BE49-F238E27FC236}">
                <a16:creationId xmlns:a16="http://schemas.microsoft.com/office/drawing/2014/main" id="{962974B8-6F11-443C-A505-764E042B6AC3}"/>
              </a:ext>
            </a:extLst>
          </p:cNvPr>
          <p:cNvSpPr/>
          <p:nvPr/>
        </p:nvSpPr>
        <p:spPr bwMode="auto">
          <a:xfrm>
            <a:off x="1" y="33569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7" name="Right Arrow 28">
            <a:extLst>
              <a:ext uri="{FF2B5EF4-FFF2-40B4-BE49-F238E27FC236}">
                <a16:creationId xmlns:a16="http://schemas.microsoft.com/office/drawing/2014/main" id="{1F589F20-F269-46B6-BFDD-D2CACCB617BF}"/>
              </a:ext>
            </a:extLst>
          </p:cNvPr>
          <p:cNvSpPr/>
          <p:nvPr/>
        </p:nvSpPr>
        <p:spPr bwMode="auto">
          <a:xfrm>
            <a:off x="1" y="40770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1" name="Right Arrow 30">
            <a:extLst>
              <a:ext uri="{FF2B5EF4-FFF2-40B4-BE49-F238E27FC236}">
                <a16:creationId xmlns:a16="http://schemas.microsoft.com/office/drawing/2014/main" id="{2000F600-3CCD-466B-BF67-6DBDAA3B9699}"/>
              </a:ext>
            </a:extLst>
          </p:cNvPr>
          <p:cNvSpPr/>
          <p:nvPr/>
        </p:nvSpPr>
        <p:spPr bwMode="auto">
          <a:xfrm>
            <a:off x="1" y="46531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2" name="Right Arrow 35">
            <a:extLst>
              <a:ext uri="{FF2B5EF4-FFF2-40B4-BE49-F238E27FC236}">
                <a16:creationId xmlns:a16="http://schemas.microsoft.com/office/drawing/2014/main" id="{22793AB8-B0A2-489A-B7D9-754F6AF84712}"/>
              </a:ext>
            </a:extLst>
          </p:cNvPr>
          <p:cNvSpPr/>
          <p:nvPr/>
        </p:nvSpPr>
        <p:spPr bwMode="auto">
          <a:xfrm>
            <a:off x="1" y="53732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3" name="Right Arrow 39">
            <a:extLst>
              <a:ext uri="{FF2B5EF4-FFF2-40B4-BE49-F238E27FC236}">
                <a16:creationId xmlns:a16="http://schemas.microsoft.com/office/drawing/2014/main" id="{B0465D96-964A-4C8D-8176-C9324F2B1EDF}"/>
              </a:ext>
            </a:extLst>
          </p:cNvPr>
          <p:cNvSpPr/>
          <p:nvPr/>
        </p:nvSpPr>
        <p:spPr bwMode="auto">
          <a:xfrm>
            <a:off x="1" y="58772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4" name="Right Arrow 96">
            <a:extLst>
              <a:ext uri="{FF2B5EF4-FFF2-40B4-BE49-F238E27FC236}">
                <a16:creationId xmlns:a16="http://schemas.microsoft.com/office/drawing/2014/main" id="{48F58F6E-456B-4D53-B837-3C2DD0ABE325}"/>
              </a:ext>
            </a:extLst>
          </p:cNvPr>
          <p:cNvSpPr/>
          <p:nvPr/>
        </p:nvSpPr>
        <p:spPr bwMode="auto">
          <a:xfrm>
            <a:off x="1" y="17091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5" name="Right Arrow 97">
            <a:extLst>
              <a:ext uri="{FF2B5EF4-FFF2-40B4-BE49-F238E27FC236}">
                <a16:creationId xmlns:a16="http://schemas.microsoft.com/office/drawing/2014/main" id="{93D5C321-4485-4097-B366-2C80044DD4CC}"/>
              </a:ext>
            </a:extLst>
          </p:cNvPr>
          <p:cNvSpPr/>
          <p:nvPr/>
        </p:nvSpPr>
        <p:spPr bwMode="auto">
          <a:xfrm>
            <a:off x="1" y="22852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6" name="Right Arrow 98">
            <a:extLst>
              <a:ext uri="{FF2B5EF4-FFF2-40B4-BE49-F238E27FC236}">
                <a16:creationId xmlns:a16="http://schemas.microsoft.com/office/drawing/2014/main" id="{CA743C58-0061-4731-ADD4-38EF9E64A2FC}"/>
              </a:ext>
            </a:extLst>
          </p:cNvPr>
          <p:cNvSpPr/>
          <p:nvPr/>
        </p:nvSpPr>
        <p:spPr bwMode="auto">
          <a:xfrm>
            <a:off x="1" y="30053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7" name="Right Arrow 99">
            <a:extLst>
              <a:ext uri="{FF2B5EF4-FFF2-40B4-BE49-F238E27FC236}">
                <a16:creationId xmlns:a16="http://schemas.microsoft.com/office/drawing/2014/main" id="{3581BB5E-952B-4C3B-ACE1-E6D94395B7A5}"/>
              </a:ext>
            </a:extLst>
          </p:cNvPr>
          <p:cNvSpPr/>
          <p:nvPr/>
        </p:nvSpPr>
        <p:spPr bwMode="auto">
          <a:xfrm>
            <a:off x="1" y="35093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8" name="Right Arrow 100">
            <a:extLst>
              <a:ext uri="{FF2B5EF4-FFF2-40B4-BE49-F238E27FC236}">
                <a16:creationId xmlns:a16="http://schemas.microsoft.com/office/drawing/2014/main" id="{43F81C37-F68F-4029-A760-815AD6EB4D6A}"/>
              </a:ext>
            </a:extLst>
          </p:cNvPr>
          <p:cNvSpPr/>
          <p:nvPr/>
        </p:nvSpPr>
        <p:spPr bwMode="auto">
          <a:xfrm>
            <a:off x="1" y="42294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0" name="Right Arrow 101">
            <a:extLst>
              <a:ext uri="{FF2B5EF4-FFF2-40B4-BE49-F238E27FC236}">
                <a16:creationId xmlns:a16="http://schemas.microsoft.com/office/drawing/2014/main" id="{E88E3BB1-1787-4405-A74A-A60F59C5EEB8}"/>
              </a:ext>
            </a:extLst>
          </p:cNvPr>
          <p:cNvSpPr/>
          <p:nvPr/>
        </p:nvSpPr>
        <p:spPr bwMode="auto">
          <a:xfrm>
            <a:off x="1" y="48055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3" name="Right Arrow 102">
            <a:extLst>
              <a:ext uri="{FF2B5EF4-FFF2-40B4-BE49-F238E27FC236}">
                <a16:creationId xmlns:a16="http://schemas.microsoft.com/office/drawing/2014/main" id="{C0368969-63A2-4389-9258-A1568111F12E}"/>
              </a:ext>
            </a:extLst>
          </p:cNvPr>
          <p:cNvSpPr/>
          <p:nvPr/>
        </p:nvSpPr>
        <p:spPr bwMode="auto">
          <a:xfrm>
            <a:off x="1" y="55256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4" name="Right Arrow 103">
            <a:extLst>
              <a:ext uri="{FF2B5EF4-FFF2-40B4-BE49-F238E27FC236}">
                <a16:creationId xmlns:a16="http://schemas.microsoft.com/office/drawing/2014/main" id="{243D3972-C5D0-4343-A953-71EA3A63C0C7}"/>
              </a:ext>
            </a:extLst>
          </p:cNvPr>
          <p:cNvSpPr/>
          <p:nvPr/>
        </p:nvSpPr>
        <p:spPr bwMode="auto">
          <a:xfrm>
            <a:off x="1" y="60296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2614583-9314-494C-962A-EF412ECF1EA2}"/>
              </a:ext>
            </a:extLst>
          </p:cNvPr>
          <p:cNvSpPr/>
          <p:nvPr/>
        </p:nvSpPr>
        <p:spPr bwMode="auto">
          <a:xfrm>
            <a:off x="910477" y="155679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9887EBB4-30BB-45A2-AA87-46C97E985645}"/>
              </a:ext>
            </a:extLst>
          </p:cNvPr>
          <p:cNvSpPr/>
          <p:nvPr/>
        </p:nvSpPr>
        <p:spPr bwMode="auto">
          <a:xfrm>
            <a:off x="910475" y="281868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6BE48F25-76E5-4D55-805B-86E66D2B6AF1}"/>
              </a:ext>
            </a:extLst>
          </p:cNvPr>
          <p:cNvSpPr/>
          <p:nvPr/>
        </p:nvSpPr>
        <p:spPr bwMode="auto">
          <a:xfrm>
            <a:off x="910477" y="407707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E8CEF36-0FB8-4822-9C36-6F071B87F7DA}"/>
              </a:ext>
            </a:extLst>
          </p:cNvPr>
          <p:cNvSpPr/>
          <p:nvPr/>
        </p:nvSpPr>
        <p:spPr bwMode="auto">
          <a:xfrm>
            <a:off x="910475" y="533896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E3270C64-F29A-4017-B226-B9D22DB9F48B}"/>
              </a:ext>
            </a:extLst>
          </p:cNvPr>
          <p:cNvSpPr/>
          <p:nvPr/>
        </p:nvSpPr>
        <p:spPr bwMode="auto">
          <a:xfrm>
            <a:off x="4662625" y="1556793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652657C-4D50-4017-BA4F-949EB01398DF}"/>
              </a:ext>
            </a:extLst>
          </p:cNvPr>
          <p:cNvSpPr/>
          <p:nvPr/>
        </p:nvSpPr>
        <p:spPr bwMode="auto">
          <a:xfrm>
            <a:off x="4662625" y="2823568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E49F710-7F9A-440F-A164-76AD8DC9A42A}"/>
              </a:ext>
            </a:extLst>
          </p:cNvPr>
          <p:cNvSpPr/>
          <p:nvPr/>
        </p:nvSpPr>
        <p:spPr bwMode="auto">
          <a:xfrm>
            <a:off x="4662625" y="4080818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298391B1-BC94-4821-8450-E050690C9183}"/>
              </a:ext>
            </a:extLst>
          </p:cNvPr>
          <p:cNvSpPr/>
          <p:nvPr/>
        </p:nvSpPr>
        <p:spPr bwMode="auto">
          <a:xfrm>
            <a:off x="4650996" y="5338068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3" name="Right Arrow 131">
            <a:extLst>
              <a:ext uri="{FF2B5EF4-FFF2-40B4-BE49-F238E27FC236}">
                <a16:creationId xmlns:a16="http://schemas.microsoft.com/office/drawing/2014/main" id="{BB97F23F-414D-4202-B2A7-16F1159652E5}"/>
              </a:ext>
            </a:extLst>
          </p:cNvPr>
          <p:cNvSpPr/>
          <p:nvPr/>
        </p:nvSpPr>
        <p:spPr bwMode="auto">
          <a:xfrm rot="2422284">
            <a:off x="1993452" y="252469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4" name="Right Arrow 135">
            <a:extLst>
              <a:ext uri="{FF2B5EF4-FFF2-40B4-BE49-F238E27FC236}">
                <a16:creationId xmlns:a16="http://schemas.microsoft.com/office/drawing/2014/main" id="{98E396CD-1781-425B-897B-4E4F0AF67B2E}"/>
              </a:ext>
            </a:extLst>
          </p:cNvPr>
          <p:cNvSpPr/>
          <p:nvPr/>
        </p:nvSpPr>
        <p:spPr bwMode="auto">
          <a:xfrm rot="2422284">
            <a:off x="1992657" y="374882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5" name="Right Arrow 136">
            <a:extLst>
              <a:ext uri="{FF2B5EF4-FFF2-40B4-BE49-F238E27FC236}">
                <a16:creationId xmlns:a16="http://schemas.microsoft.com/office/drawing/2014/main" id="{4112F847-B4D6-4AFD-BA33-ADC63D33004D}"/>
              </a:ext>
            </a:extLst>
          </p:cNvPr>
          <p:cNvSpPr/>
          <p:nvPr/>
        </p:nvSpPr>
        <p:spPr bwMode="auto">
          <a:xfrm rot="2422284">
            <a:off x="1979971" y="518898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6" name="Right Arrow 137">
            <a:extLst>
              <a:ext uri="{FF2B5EF4-FFF2-40B4-BE49-F238E27FC236}">
                <a16:creationId xmlns:a16="http://schemas.microsoft.com/office/drawing/2014/main" id="{E4BD749A-559C-4F62-B141-967F1324200D}"/>
              </a:ext>
            </a:extLst>
          </p:cNvPr>
          <p:cNvSpPr/>
          <p:nvPr/>
        </p:nvSpPr>
        <p:spPr bwMode="auto">
          <a:xfrm rot="19200000">
            <a:off x="2033497" y="5265833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7" name="Right Arrow 138">
            <a:extLst>
              <a:ext uri="{FF2B5EF4-FFF2-40B4-BE49-F238E27FC236}">
                <a16:creationId xmlns:a16="http://schemas.microsoft.com/office/drawing/2014/main" id="{6AE4D3EF-A9F3-48E3-BD38-795DA2B671EE}"/>
              </a:ext>
            </a:extLst>
          </p:cNvPr>
          <p:cNvSpPr/>
          <p:nvPr/>
        </p:nvSpPr>
        <p:spPr bwMode="auto">
          <a:xfrm rot="19200000">
            <a:off x="1972385" y="404169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8" name="Right Arrow 139">
            <a:extLst>
              <a:ext uri="{FF2B5EF4-FFF2-40B4-BE49-F238E27FC236}">
                <a16:creationId xmlns:a16="http://schemas.microsoft.com/office/drawing/2014/main" id="{E8E01CE1-542D-452A-B5F9-26E654FA3394}"/>
              </a:ext>
            </a:extLst>
          </p:cNvPr>
          <p:cNvSpPr/>
          <p:nvPr/>
        </p:nvSpPr>
        <p:spPr bwMode="auto">
          <a:xfrm rot="19200000">
            <a:off x="1982750" y="267354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8" name="Right Arrow 140">
            <a:extLst>
              <a:ext uri="{FF2B5EF4-FFF2-40B4-BE49-F238E27FC236}">
                <a16:creationId xmlns:a16="http://schemas.microsoft.com/office/drawing/2014/main" id="{2B4A47E5-0185-4190-95AD-64F0EFF87487}"/>
              </a:ext>
            </a:extLst>
          </p:cNvPr>
          <p:cNvSpPr/>
          <p:nvPr/>
        </p:nvSpPr>
        <p:spPr bwMode="auto">
          <a:xfrm rot="18579290">
            <a:off x="2156266" y="4522865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9" name="Right Arrow 141">
            <a:extLst>
              <a:ext uri="{FF2B5EF4-FFF2-40B4-BE49-F238E27FC236}">
                <a16:creationId xmlns:a16="http://schemas.microsoft.com/office/drawing/2014/main" id="{B2582F79-8C20-41FA-A23F-44A7717B3BCB}"/>
              </a:ext>
            </a:extLst>
          </p:cNvPr>
          <p:cNvSpPr/>
          <p:nvPr/>
        </p:nvSpPr>
        <p:spPr bwMode="auto">
          <a:xfrm rot="18579290">
            <a:off x="2142530" y="324737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0" name="Right Arrow 142">
            <a:extLst>
              <a:ext uri="{FF2B5EF4-FFF2-40B4-BE49-F238E27FC236}">
                <a16:creationId xmlns:a16="http://schemas.microsoft.com/office/drawing/2014/main" id="{8176877B-A136-4770-8BFD-DAA9DC77099E}"/>
              </a:ext>
            </a:extLst>
          </p:cNvPr>
          <p:cNvSpPr/>
          <p:nvPr/>
        </p:nvSpPr>
        <p:spPr bwMode="auto">
          <a:xfrm rot="3000000">
            <a:off x="1710034" y="3184629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1" name="Right Arrow 143">
            <a:extLst>
              <a:ext uri="{FF2B5EF4-FFF2-40B4-BE49-F238E27FC236}">
                <a16:creationId xmlns:a16="http://schemas.microsoft.com/office/drawing/2014/main" id="{019B2137-6C53-408A-83A6-342EBCBE3C1F}"/>
              </a:ext>
            </a:extLst>
          </p:cNvPr>
          <p:cNvSpPr/>
          <p:nvPr/>
        </p:nvSpPr>
        <p:spPr bwMode="auto">
          <a:xfrm rot="3000000">
            <a:off x="2137109" y="455647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2" name="Right Arrow 144">
            <a:extLst>
              <a:ext uri="{FF2B5EF4-FFF2-40B4-BE49-F238E27FC236}">
                <a16:creationId xmlns:a16="http://schemas.microsoft.com/office/drawing/2014/main" id="{BCD181C5-FEA3-4843-A0AC-3BBD1CB9EC06}"/>
              </a:ext>
            </a:extLst>
          </p:cNvPr>
          <p:cNvSpPr/>
          <p:nvPr/>
        </p:nvSpPr>
        <p:spPr bwMode="auto">
          <a:xfrm rot="3538395">
            <a:off x="1375007" y="4030750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3" name="Right Arrow 145">
            <a:extLst>
              <a:ext uri="{FF2B5EF4-FFF2-40B4-BE49-F238E27FC236}">
                <a16:creationId xmlns:a16="http://schemas.microsoft.com/office/drawing/2014/main" id="{74EDB1AB-C8ED-45D0-B368-B0487EF1A357}"/>
              </a:ext>
            </a:extLst>
          </p:cNvPr>
          <p:cNvSpPr/>
          <p:nvPr/>
        </p:nvSpPr>
        <p:spPr bwMode="auto">
          <a:xfrm rot="18158471">
            <a:off x="1502788" y="3953294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92CAB8E8-84FC-4938-84F7-41251C2028E2}"/>
              </a:ext>
            </a:extLst>
          </p:cNvPr>
          <p:cNvSpPr/>
          <p:nvPr/>
        </p:nvSpPr>
        <p:spPr bwMode="auto">
          <a:xfrm>
            <a:off x="9819903" y="1556792"/>
            <a:ext cx="1427032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5" name="Right Arrow 149">
            <a:extLst>
              <a:ext uri="{FF2B5EF4-FFF2-40B4-BE49-F238E27FC236}">
                <a16:creationId xmlns:a16="http://schemas.microsoft.com/office/drawing/2014/main" id="{A3275CCF-F686-471C-8C02-32D0246FEAB6}"/>
              </a:ext>
            </a:extLst>
          </p:cNvPr>
          <p:cNvSpPr/>
          <p:nvPr/>
        </p:nvSpPr>
        <p:spPr bwMode="auto">
          <a:xfrm>
            <a:off x="7526204" y="1912466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6" name="Right Arrow 150">
            <a:extLst>
              <a:ext uri="{FF2B5EF4-FFF2-40B4-BE49-F238E27FC236}">
                <a16:creationId xmlns:a16="http://schemas.microsoft.com/office/drawing/2014/main" id="{D5ECE6F8-8768-4EAB-92B0-C05ABA3EF579}"/>
              </a:ext>
            </a:extLst>
          </p:cNvPr>
          <p:cNvSpPr/>
          <p:nvPr/>
        </p:nvSpPr>
        <p:spPr bwMode="auto">
          <a:xfrm>
            <a:off x="7526205" y="3174355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7" name="Right Arrow 151">
            <a:extLst>
              <a:ext uri="{FF2B5EF4-FFF2-40B4-BE49-F238E27FC236}">
                <a16:creationId xmlns:a16="http://schemas.microsoft.com/office/drawing/2014/main" id="{35BC9C9F-AF52-4D1C-899E-C54EAFD227F0}"/>
              </a:ext>
            </a:extLst>
          </p:cNvPr>
          <p:cNvSpPr/>
          <p:nvPr/>
        </p:nvSpPr>
        <p:spPr bwMode="auto">
          <a:xfrm>
            <a:off x="7526207" y="4436244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8" name="Right Arrow 152">
            <a:extLst>
              <a:ext uri="{FF2B5EF4-FFF2-40B4-BE49-F238E27FC236}">
                <a16:creationId xmlns:a16="http://schemas.microsoft.com/office/drawing/2014/main" id="{28451092-3229-479F-BCBC-9D6623937A95}"/>
              </a:ext>
            </a:extLst>
          </p:cNvPr>
          <p:cNvSpPr/>
          <p:nvPr/>
        </p:nvSpPr>
        <p:spPr bwMode="auto">
          <a:xfrm>
            <a:off x="7526208" y="5698133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9" name="Slide Number Placeholder 5"/>
          <p:cNvSpPr txBox="1">
            <a:spLocks/>
          </p:cNvSpPr>
          <p:nvPr/>
        </p:nvSpPr>
        <p:spPr bwMode="auto">
          <a:xfrm>
            <a:off x="8534400" y="6524626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FD06398-A6AE-4DAE-9224-DDBF6E084121}" type="slidenum">
              <a:rPr lang="en-US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The time-multiplexed architecture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1626096" y="16052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1" name="Oval 40"/>
          <p:cNvSpPr/>
          <p:nvPr/>
        </p:nvSpPr>
        <p:spPr bwMode="auto">
          <a:xfrm>
            <a:off x="1338064" y="1605234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1626096" y="2872803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7" name="Oval 46"/>
          <p:cNvSpPr/>
          <p:nvPr/>
        </p:nvSpPr>
        <p:spPr bwMode="auto">
          <a:xfrm>
            <a:off x="1050032" y="2859426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1650926" y="4096939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1" name="Oval 50"/>
          <p:cNvSpPr/>
          <p:nvPr/>
        </p:nvSpPr>
        <p:spPr bwMode="auto">
          <a:xfrm>
            <a:off x="1083595" y="4089299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4" name="Oval 53"/>
          <p:cNvSpPr/>
          <p:nvPr/>
        </p:nvSpPr>
        <p:spPr bwMode="auto">
          <a:xfrm>
            <a:off x="1626096" y="5377245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5" name="Oval 54"/>
          <p:cNvSpPr/>
          <p:nvPr/>
        </p:nvSpPr>
        <p:spPr bwMode="auto">
          <a:xfrm>
            <a:off x="1338064" y="537724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09" name="Oval 108"/>
          <p:cNvSpPr/>
          <p:nvPr/>
        </p:nvSpPr>
        <p:spPr bwMode="auto">
          <a:xfrm>
            <a:off x="1914128" y="16052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0" name="Oval 109"/>
          <p:cNvSpPr/>
          <p:nvPr/>
        </p:nvSpPr>
        <p:spPr bwMode="auto">
          <a:xfrm>
            <a:off x="1050032" y="1605234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1" name="Oval 110"/>
          <p:cNvSpPr/>
          <p:nvPr/>
        </p:nvSpPr>
        <p:spPr bwMode="auto">
          <a:xfrm>
            <a:off x="1914128" y="2872803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2" name="Oval 111"/>
          <p:cNvSpPr/>
          <p:nvPr/>
        </p:nvSpPr>
        <p:spPr bwMode="auto">
          <a:xfrm>
            <a:off x="1338064" y="2872002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6" name="Oval 115"/>
          <p:cNvSpPr/>
          <p:nvPr/>
        </p:nvSpPr>
        <p:spPr bwMode="auto">
          <a:xfrm>
            <a:off x="1940446" y="4096939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7" name="Oval 116"/>
          <p:cNvSpPr/>
          <p:nvPr/>
        </p:nvSpPr>
        <p:spPr bwMode="auto">
          <a:xfrm>
            <a:off x="1374069" y="4089299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8" name="Oval 117"/>
          <p:cNvSpPr/>
          <p:nvPr/>
        </p:nvSpPr>
        <p:spPr bwMode="auto">
          <a:xfrm>
            <a:off x="1931435" y="5377245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9" name="Oval 118"/>
          <p:cNvSpPr/>
          <p:nvPr/>
        </p:nvSpPr>
        <p:spPr bwMode="auto">
          <a:xfrm>
            <a:off x="1050032" y="5393712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48" name="Oval 147"/>
          <p:cNvSpPr/>
          <p:nvPr/>
        </p:nvSpPr>
        <p:spPr bwMode="auto">
          <a:xfrm>
            <a:off x="1626096" y="189797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49" name="Oval 148"/>
          <p:cNvSpPr/>
          <p:nvPr/>
        </p:nvSpPr>
        <p:spPr bwMode="auto">
          <a:xfrm>
            <a:off x="1338064" y="1897970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0" name="Oval 149"/>
          <p:cNvSpPr/>
          <p:nvPr/>
        </p:nvSpPr>
        <p:spPr bwMode="auto">
          <a:xfrm>
            <a:off x="1626096" y="3165539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1" name="Oval 150"/>
          <p:cNvSpPr/>
          <p:nvPr/>
        </p:nvSpPr>
        <p:spPr bwMode="auto">
          <a:xfrm>
            <a:off x="1050032" y="3152162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2" name="Oval 151"/>
          <p:cNvSpPr/>
          <p:nvPr/>
        </p:nvSpPr>
        <p:spPr bwMode="auto">
          <a:xfrm>
            <a:off x="1650926" y="4389675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3" name="Oval 152"/>
          <p:cNvSpPr/>
          <p:nvPr/>
        </p:nvSpPr>
        <p:spPr bwMode="auto">
          <a:xfrm>
            <a:off x="1083595" y="4382035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4" name="Oval 153"/>
          <p:cNvSpPr/>
          <p:nvPr/>
        </p:nvSpPr>
        <p:spPr bwMode="auto">
          <a:xfrm>
            <a:off x="1626096" y="5669981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5" name="Oval 154"/>
          <p:cNvSpPr/>
          <p:nvPr/>
        </p:nvSpPr>
        <p:spPr bwMode="auto">
          <a:xfrm>
            <a:off x="1338064" y="566998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6" name="Oval 155"/>
          <p:cNvSpPr/>
          <p:nvPr/>
        </p:nvSpPr>
        <p:spPr bwMode="auto">
          <a:xfrm>
            <a:off x="1914128" y="189797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7" name="Oval 156"/>
          <p:cNvSpPr/>
          <p:nvPr/>
        </p:nvSpPr>
        <p:spPr bwMode="auto">
          <a:xfrm>
            <a:off x="1050032" y="1897970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8" name="Oval 157"/>
          <p:cNvSpPr/>
          <p:nvPr/>
        </p:nvSpPr>
        <p:spPr bwMode="auto">
          <a:xfrm>
            <a:off x="1914128" y="3165539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9" name="Oval 158"/>
          <p:cNvSpPr/>
          <p:nvPr/>
        </p:nvSpPr>
        <p:spPr bwMode="auto">
          <a:xfrm>
            <a:off x="1338064" y="3164738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60" name="Oval 159"/>
          <p:cNvSpPr/>
          <p:nvPr/>
        </p:nvSpPr>
        <p:spPr bwMode="auto">
          <a:xfrm>
            <a:off x="1940446" y="4389675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61" name="Oval 160"/>
          <p:cNvSpPr/>
          <p:nvPr/>
        </p:nvSpPr>
        <p:spPr bwMode="auto">
          <a:xfrm>
            <a:off x="1374069" y="4382035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62" name="Oval 161"/>
          <p:cNvSpPr/>
          <p:nvPr/>
        </p:nvSpPr>
        <p:spPr bwMode="auto">
          <a:xfrm>
            <a:off x="1931435" y="5669981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63" name="Oval 162"/>
          <p:cNvSpPr/>
          <p:nvPr/>
        </p:nvSpPr>
        <p:spPr bwMode="auto">
          <a:xfrm>
            <a:off x="1050032" y="5686448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80" name="Oval 179"/>
          <p:cNvSpPr/>
          <p:nvPr/>
        </p:nvSpPr>
        <p:spPr bwMode="auto">
          <a:xfrm>
            <a:off x="1626096" y="2190823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1" name="Oval 180"/>
          <p:cNvSpPr/>
          <p:nvPr/>
        </p:nvSpPr>
        <p:spPr bwMode="auto">
          <a:xfrm>
            <a:off x="1338064" y="2190823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2" name="Oval 181"/>
          <p:cNvSpPr/>
          <p:nvPr/>
        </p:nvSpPr>
        <p:spPr bwMode="auto">
          <a:xfrm>
            <a:off x="1626096" y="3458392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3" name="Oval 182"/>
          <p:cNvSpPr/>
          <p:nvPr/>
        </p:nvSpPr>
        <p:spPr bwMode="auto">
          <a:xfrm>
            <a:off x="1050032" y="3445015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4" name="Oval 183"/>
          <p:cNvSpPr/>
          <p:nvPr/>
        </p:nvSpPr>
        <p:spPr bwMode="auto">
          <a:xfrm>
            <a:off x="1650926" y="4682528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5" name="Oval 184"/>
          <p:cNvSpPr/>
          <p:nvPr/>
        </p:nvSpPr>
        <p:spPr bwMode="auto">
          <a:xfrm>
            <a:off x="1083595" y="4674888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6" name="Oval 185"/>
          <p:cNvSpPr/>
          <p:nvPr/>
        </p:nvSpPr>
        <p:spPr bwMode="auto">
          <a:xfrm>
            <a:off x="1626096" y="5962834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7" name="Oval 186"/>
          <p:cNvSpPr/>
          <p:nvPr/>
        </p:nvSpPr>
        <p:spPr bwMode="auto">
          <a:xfrm>
            <a:off x="1338064" y="5962834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8" name="Oval 187"/>
          <p:cNvSpPr/>
          <p:nvPr/>
        </p:nvSpPr>
        <p:spPr bwMode="auto">
          <a:xfrm>
            <a:off x="1914128" y="2190823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9" name="Oval 188"/>
          <p:cNvSpPr/>
          <p:nvPr/>
        </p:nvSpPr>
        <p:spPr bwMode="auto">
          <a:xfrm>
            <a:off x="1050032" y="2190823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0" name="Oval 189"/>
          <p:cNvSpPr/>
          <p:nvPr/>
        </p:nvSpPr>
        <p:spPr bwMode="auto">
          <a:xfrm>
            <a:off x="1914128" y="3458392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1" name="Oval 190"/>
          <p:cNvSpPr/>
          <p:nvPr/>
        </p:nvSpPr>
        <p:spPr bwMode="auto">
          <a:xfrm>
            <a:off x="1338064" y="3457591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2" name="Oval 191"/>
          <p:cNvSpPr/>
          <p:nvPr/>
        </p:nvSpPr>
        <p:spPr bwMode="auto">
          <a:xfrm>
            <a:off x="1940446" y="4682528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3" name="Oval 192"/>
          <p:cNvSpPr/>
          <p:nvPr/>
        </p:nvSpPr>
        <p:spPr bwMode="auto">
          <a:xfrm>
            <a:off x="1374069" y="4674888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4" name="Oval 193"/>
          <p:cNvSpPr/>
          <p:nvPr/>
        </p:nvSpPr>
        <p:spPr bwMode="auto">
          <a:xfrm>
            <a:off x="1931435" y="5962834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5" name="Oval 194"/>
          <p:cNvSpPr/>
          <p:nvPr/>
        </p:nvSpPr>
        <p:spPr bwMode="auto">
          <a:xfrm>
            <a:off x="1050032" y="597930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6" name="Oval 195"/>
          <p:cNvSpPr/>
          <p:nvPr/>
        </p:nvSpPr>
        <p:spPr bwMode="auto">
          <a:xfrm>
            <a:off x="1626096" y="246933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7" name="Oval 196"/>
          <p:cNvSpPr/>
          <p:nvPr/>
        </p:nvSpPr>
        <p:spPr bwMode="auto">
          <a:xfrm>
            <a:off x="1338064" y="2469330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8" name="Oval 197"/>
          <p:cNvSpPr/>
          <p:nvPr/>
        </p:nvSpPr>
        <p:spPr bwMode="auto">
          <a:xfrm>
            <a:off x="1626096" y="3736899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9" name="Oval 198"/>
          <p:cNvSpPr/>
          <p:nvPr/>
        </p:nvSpPr>
        <p:spPr bwMode="auto">
          <a:xfrm>
            <a:off x="1050032" y="3723522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0" name="Oval 199"/>
          <p:cNvSpPr/>
          <p:nvPr/>
        </p:nvSpPr>
        <p:spPr bwMode="auto">
          <a:xfrm>
            <a:off x="1650926" y="4961035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1" name="Oval 200"/>
          <p:cNvSpPr/>
          <p:nvPr/>
        </p:nvSpPr>
        <p:spPr bwMode="auto">
          <a:xfrm>
            <a:off x="1083595" y="4953395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2" name="Oval 201"/>
          <p:cNvSpPr/>
          <p:nvPr/>
        </p:nvSpPr>
        <p:spPr bwMode="auto">
          <a:xfrm>
            <a:off x="1626096" y="6241341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3" name="Oval 202"/>
          <p:cNvSpPr/>
          <p:nvPr/>
        </p:nvSpPr>
        <p:spPr bwMode="auto">
          <a:xfrm>
            <a:off x="1338064" y="624134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4" name="Oval 203"/>
          <p:cNvSpPr/>
          <p:nvPr/>
        </p:nvSpPr>
        <p:spPr bwMode="auto">
          <a:xfrm>
            <a:off x="1914128" y="246933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5" name="Oval 204"/>
          <p:cNvSpPr/>
          <p:nvPr/>
        </p:nvSpPr>
        <p:spPr bwMode="auto">
          <a:xfrm>
            <a:off x="1050032" y="2469330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6" name="Oval 205"/>
          <p:cNvSpPr/>
          <p:nvPr/>
        </p:nvSpPr>
        <p:spPr bwMode="auto">
          <a:xfrm>
            <a:off x="1914128" y="3736899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7" name="Oval 206"/>
          <p:cNvSpPr/>
          <p:nvPr/>
        </p:nvSpPr>
        <p:spPr bwMode="auto">
          <a:xfrm>
            <a:off x="1338064" y="3736098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8" name="Oval 207"/>
          <p:cNvSpPr/>
          <p:nvPr/>
        </p:nvSpPr>
        <p:spPr bwMode="auto">
          <a:xfrm>
            <a:off x="1940446" y="4961035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9" name="Oval 208"/>
          <p:cNvSpPr/>
          <p:nvPr/>
        </p:nvSpPr>
        <p:spPr bwMode="auto">
          <a:xfrm>
            <a:off x="1374069" y="4953395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10" name="Oval 209"/>
          <p:cNvSpPr/>
          <p:nvPr/>
        </p:nvSpPr>
        <p:spPr bwMode="auto">
          <a:xfrm>
            <a:off x="1931435" y="6241341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11" name="Oval 210"/>
          <p:cNvSpPr/>
          <p:nvPr/>
        </p:nvSpPr>
        <p:spPr bwMode="auto">
          <a:xfrm>
            <a:off x="1050032" y="6257808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07376" y="1677453"/>
            <a:ext cx="3035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All data for 1bx from all regions in a single card!</a:t>
            </a:r>
          </a:p>
          <a:p>
            <a:r>
              <a:rPr lang="en-GB" dirty="0"/>
              <a:t>Everything you need!</a:t>
            </a:r>
          </a:p>
        </p:txBody>
      </p:sp>
      <p:sp>
        <p:nvSpPr>
          <p:cNvPr id="218" name="Oval 217"/>
          <p:cNvSpPr/>
          <p:nvPr/>
        </p:nvSpPr>
        <p:spPr bwMode="auto">
          <a:xfrm>
            <a:off x="1626096" y="16052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19" name="Oval 218"/>
          <p:cNvSpPr/>
          <p:nvPr/>
        </p:nvSpPr>
        <p:spPr bwMode="auto">
          <a:xfrm>
            <a:off x="1338064" y="1605234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0" name="Oval 219"/>
          <p:cNvSpPr/>
          <p:nvPr/>
        </p:nvSpPr>
        <p:spPr bwMode="auto">
          <a:xfrm>
            <a:off x="1626096" y="2872803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1" name="Oval 220"/>
          <p:cNvSpPr/>
          <p:nvPr/>
        </p:nvSpPr>
        <p:spPr bwMode="auto">
          <a:xfrm>
            <a:off x="1050032" y="2859426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2" name="Oval 221"/>
          <p:cNvSpPr/>
          <p:nvPr/>
        </p:nvSpPr>
        <p:spPr bwMode="auto">
          <a:xfrm>
            <a:off x="1650926" y="4096939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3" name="Oval 222"/>
          <p:cNvSpPr/>
          <p:nvPr/>
        </p:nvSpPr>
        <p:spPr bwMode="auto">
          <a:xfrm>
            <a:off x="1083595" y="4089299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4" name="Oval 223"/>
          <p:cNvSpPr/>
          <p:nvPr/>
        </p:nvSpPr>
        <p:spPr bwMode="auto">
          <a:xfrm>
            <a:off x="1626096" y="5377245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5" name="Oval 224"/>
          <p:cNvSpPr/>
          <p:nvPr/>
        </p:nvSpPr>
        <p:spPr bwMode="auto">
          <a:xfrm>
            <a:off x="1338064" y="537724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6" name="Oval 225"/>
          <p:cNvSpPr/>
          <p:nvPr/>
        </p:nvSpPr>
        <p:spPr bwMode="auto">
          <a:xfrm>
            <a:off x="1914128" y="16052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7" name="Oval 226"/>
          <p:cNvSpPr/>
          <p:nvPr/>
        </p:nvSpPr>
        <p:spPr bwMode="auto">
          <a:xfrm>
            <a:off x="1050032" y="1605234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8" name="Oval 227"/>
          <p:cNvSpPr/>
          <p:nvPr/>
        </p:nvSpPr>
        <p:spPr bwMode="auto">
          <a:xfrm>
            <a:off x="1914128" y="2872803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9" name="Oval 228"/>
          <p:cNvSpPr/>
          <p:nvPr/>
        </p:nvSpPr>
        <p:spPr bwMode="auto">
          <a:xfrm>
            <a:off x="1338064" y="2872002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30" name="Oval 229"/>
          <p:cNvSpPr/>
          <p:nvPr/>
        </p:nvSpPr>
        <p:spPr bwMode="auto">
          <a:xfrm>
            <a:off x="1940446" y="4096939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31" name="Oval 230"/>
          <p:cNvSpPr/>
          <p:nvPr/>
        </p:nvSpPr>
        <p:spPr bwMode="auto">
          <a:xfrm>
            <a:off x="1374069" y="4089299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32" name="Oval 231"/>
          <p:cNvSpPr/>
          <p:nvPr/>
        </p:nvSpPr>
        <p:spPr bwMode="auto">
          <a:xfrm>
            <a:off x="1931435" y="5377245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33" name="Oval 232"/>
          <p:cNvSpPr/>
          <p:nvPr/>
        </p:nvSpPr>
        <p:spPr bwMode="auto">
          <a:xfrm>
            <a:off x="1050032" y="5393712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10" name="5-Point Star 9"/>
          <p:cNvSpPr/>
          <p:nvPr/>
        </p:nvSpPr>
        <p:spPr bwMode="auto">
          <a:xfrm>
            <a:off x="5765216" y="1754944"/>
            <a:ext cx="648072" cy="648072"/>
          </a:xfrm>
          <a:prstGeom prst="star5">
            <a:avLst/>
          </a:prstGeom>
          <a:solidFill>
            <a:srgbClr val="FF9933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234" name="5-Point Star 233"/>
          <p:cNvSpPr/>
          <p:nvPr/>
        </p:nvSpPr>
        <p:spPr bwMode="auto">
          <a:xfrm>
            <a:off x="5735960" y="2996952"/>
            <a:ext cx="648072" cy="648072"/>
          </a:xfrm>
          <a:prstGeom prst="star5">
            <a:avLst/>
          </a:prstGeom>
          <a:solidFill>
            <a:srgbClr val="FF9933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235" name="Oval 234"/>
          <p:cNvSpPr/>
          <p:nvPr/>
        </p:nvSpPr>
        <p:spPr bwMode="auto">
          <a:xfrm>
            <a:off x="1637209" y="1892637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36" name="Oval 235"/>
          <p:cNvSpPr/>
          <p:nvPr/>
        </p:nvSpPr>
        <p:spPr bwMode="auto">
          <a:xfrm>
            <a:off x="1349177" y="1892637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37" name="Oval 236"/>
          <p:cNvSpPr/>
          <p:nvPr/>
        </p:nvSpPr>
        <p:spPr bwMode="auto">
          <a:xfrm>
            <a:off x="1637209" y="3160206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38" name="Oval 237"/>
          <p:cNvSpPr/>
          <p:nvPr/>
        </p:nvSpPr>
        <p:spPr bwMode="auto">
          <a:xfrm>
            <a:off x="1061145" y="3146829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39" name="Oval 238"/>
          <p:cNvSpPr/>
          <p:nvPr/>
        </p:nvSpPr>
        <p:spPr bwMode="auto">
          <a:xfrm>
            <a:off x="1662039" y="4384342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0" name="Oval 239"/>
          <p:cNvSpPr/>
          <p:nvPr/>
        </p:nvSpPr>
        <p:spPr bwMode="auto">
          <a:xfrm>
            <a:off x="1094708" y="437670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1" name="Oval 240"/>
          <p:cNvSpPr/>
          <p:nvPr/>
        </p:nvSpPr>
        <p:spPr bwMode="auto">
          <a:xfrm>
            <a:off x="1637209" y="5664648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2" name="Oval 241"/>
          <p:cNvSpPr/>
          <p:nvPr/>
        </p:nvSpPr>
        <p:spPr bwMode="auto">
          <a:xfrm>
            <a:off x="1349177" y="5664648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3" name="Oval 242"/>
          <p:cNvSpPr/>
          <p:nvPr/>
        </p:nvSpPr>
        <p:spPr bwMode="auto">
          <a:xfrm>
            <a:off x="1925241" y="1892637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4" name="Oval 243"/>
          <p:cNvSpPr/>
          <p:nvPr/>
        </p:nvSpPr>
        <p:spPr bwMode="auto">
          <a:xfrm>
            <a:off x="1061145" y="1892637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5" name="Oval 244"/>
          <p:cNvSpPr/>
          <p:nvPr/>
        </p:nvSpPr>
        <p:spPr bwMode="auto">
          <a:xfrm>
            <a:off x="1925241" y="3160206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6" name="Oval 245"/>
          <p:cNvSpPr/>
          <p:nvPr/>
        </p:nvSpPr>
        <p:spPr bwMode="auto">
          <a:xfrm>
            <a:off x="1349177" y="3159405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7" name="Oval 246"/>
          <p:cNvSpPr/>
          <p:nvPr/>
        </p:nvSpPr>
        <p:spPr bwMode="auto">
          <a:xfrm>
            <a:off x="1951559" y="4384342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8" name="Oval 247"/>
          <p:cNvSpPr/>
          <p:nvPr/>
        </p:nvSpPr>
        <p:spPr bwMode="auto">
          <a:xfrm>
            <a:off x="1385182" y="437670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9" name="Oval 248"/>
          <p:cNvSpPr/>
          <p:nvPr/>
        </p:nvSpPr>
        <p:spPr bwMode="auto">
          <a:xfrm>
            <a:off x="1942548" y="5664648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50" name="Oval 249"/>
          <p:cNvSpPr/>
          <p:nvPr/>
        </p:nvSpPr>
        <p:spPr bwMode="auto">
          <a:xfrm>
            <a:off x="1061145" y="568111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67" name="Oval 266"/>
          <p:cNvSpPr/>
          <p:nvPr/>
        </p:nvSpPr>
        <p:spPr bwMode="auto">
          <a:xfrm>
            <a:off x="1637209" y="219019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68" name="Oval 267"/>
          <p:cNvSpPr/>
          <p:nvPr/>
        </p:nvSpPr>
        <p:spPr bwMode="auto">
          <a:xfrm>
            <a:off x="1349177" y="2190194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69" name="Oval 268"/>
          <p:cNvSpPr/>
          <p:nvPr/>
        </p:nvSpPr>
        <p:spPr bwMode="auto">
          <a:xfrm>
            <a:off x="1637209" y="3457763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0" name="Oval 269"/>
          <p:cNvSpPr/>
          <p:nvPr/>
        </p:nvSpPr>
        <p:spPr bwMode="auto">
          <a:xfrm>
            <a:off x="1061145" y="3444386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1" name="Oval 270"/>
          <p:cNvSpPr/>
          <p:nvPr/>
        </p:nvSpPr>
        <p:spPr bwMode="auto">
          <a:xfrm>
            <a:off x="1662039" y="4681899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2" name="Oval 271"/>
          <p:cNvSpPr/>
          <p:nvPr/>
        </p:nvSpPr>
        <p:spPr bwMode="auto">
          <a:xfrm>
            <a:off x="1094708" y="4674259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3" name="Oval 272"/>
          <p:cNvSpPr/>
          <p:nvPr/>
        </p:nvSpPr>
        <p:spPr bwMode="auto">
          <a:xfrm>
            <a:off x="1637209" y="5962205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4" name="Oval 273"/>
          <p:cNvSpPr/>
          <p:nvPr/>
        </p:nvSpPr>
        <p:spPr bwMode="auto">
          <a:xfrm>
            <a:off x="1349177" y="596220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5" name="Oval 274"/>
          <p:cNvSpPr/>
          <p:nvPr/>
        </p:nvSpPr>
        <p:spPr bwMode="auto">
          <a:xfrm>
            <a:off x="1925241" y="219019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6" name="Oval 275"/>
          <p:cNvSpPr/>
          <p:nvPr/>
        </p:nvSpPr>
        <p:spPr bwMode="auto">
          <a:xfrm>
            <a:off x="1061145" y="2190194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7" name="Oval 276"/>
          <p:cNvSpPr/>
          <p:nvPr/>
        </p:nvSpPr>
        <p:spPr bwMode="auto">
          <a:xfrm>
            <a:off x="1925241" y="3457763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8" name="Oval 277"/>
          <p:cNvSpPr/>
          <p:nvPr/>
        </p:nvSpPr>
        <p:spPr bwMode="auto">
          <a:xfrm>
            <a:off x="1349177" y="3456962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9" name="Oval 278"/>
          <p:cNvSpPr/>
          <p:nvPr/>
        </p:nvSpPr>
        <p:spPr bwMode="auto">
          <a:xfrm>
            <a:off x="1951559" y="4681899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80" name="Oval 279"/>
          <p:cNvSpPr/>
          <p:nvPr/>
        </p:nvSpPr>
        <p:spPr bwMode="auto">
          <a:xfrm>
            <a:off x="1385182" y="4674259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81" name="Oval 280"/>
          <p:cNvSpPr/>
          <p:nvPr/>
        </p:nvSpPr>
        <p:spPr bwMode="auto">
          <a:xfrm>
            <a:off x="1942548" y="5962205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82" name="Oval 281"/>
          <p:cNvSpPr/>
          <p:nvPr/>
        </p:nvSpPr>
        <p:spPr bwMode="auto">
          <a:xfrm>
            <a:off x="1061145" y="5978672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99" name="TextBox 298"/>
          <p:cNvSpPr txBox="1"/>
          <p:nvPr/>
        </p:nvSpPr>
        <p:spPr>
          <a:xfrm>
            <a:off x="7818488" y="2901589"/>
            <a:ext cx="3035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All data for 1bx from all regions in a single card!</a:t>
            </a:r>
          </a:p>
          <a:p>
            <a:r>
              <a:rPr lang="en-GB" dirty="0"/>
              <a:t>Everything you need!</a:t>
            </a:r>
          </a:p>
        </p:txBody>
      </p:sp>
      <p:sp>
        <p:nvSpPr>
          <p:cNvPr id="300" name="TextBox 299"/>
          <p:cNvSpPr txBox="1"/>
          <p:nvPr/>
        </p:nvSpPr>
        <p:spPr>
          <a:xfrm>
            <a:off x="7818488" y="4184959"/>
            <a:ext cx="3035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All data for 1bx from all regions in a single card!</a:t>
            </a:r>
          </a:p>
          <a:p>
            <a:r>
              <a:rPr lang="en-GB" dirty="0"/>
              <a:t>Everything you need!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10569683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BX:1</a:t>
            </a:r>
          </a:p>
        </p:txBody>
      </p:sp>
      <p:sp>
        <p:nvSpPr>
          <p:cNvPr id="302" name="TextBox 301"/>
          <p:cNvSpPr txBox="1"/>
          <p:nvPr/>
        </p:nvSpPr>
        <p:spPr>
          <a:xfrm>
            <a:off x="10569683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BX:2</a:t>
            </a:r>
          </a:p>
        </p:txBody>
      </p:sp>
      <p:sp>
        <p:nvSpPr>
          <p:cNvPr id="303" name="TextBox 302"/>
          <p:cNvSpPr txBox="1"/>
          <p:nvPr/>
        </p:nvSpPr>
        <p:spPr>
          <a:xfrm>
            <a:off x="10569683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BX:3</a:t>
            </a:r>
          </a:p>
        </p:txBody>
      </p:sp>
      <p:sp>
        <p:nvSpPr>
          <p:cNvPr id="304" name="TextBox 303"/>
          <p:cNvSpPr txBox="1"/>
          <p:nvPr/>
        </p:nvSpPr>
        <p:spPr>
          <a:xfrm>
            <a:off x="10569683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BX:4</a:t>
            </a:r>
          </a:p>
        </p:txBody>
      </p:sp>
      <p:sp>
        <p:nvSpPr>
          <p:cNvPr id="305" name="TextBox 304"/>
          <p:cNvSpPr txBox="1"/>
          <p:nvPr/>
        </p:nvSpPr>
        <p:spPr>
          <a:xfrm>
            <a:off x="10569683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BX:5</a:t>
            </a:r>
          </a:p>
        </p:txBody>
      </p:sp>
      <p:sp>
        <p:nvSpPr>
          <p:cNvPr id="306" name="TextBox 305"/>
          <p:cNvSpPr txBox="1"/>
          <p:nvPr/>
        </p:nvSpPr>
        <p:spPr>
          <a:xfrm>
            <a:off x="10569680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BX:6</a:t>
            </a:r>
          </a:p>
        </p:txBody>
      </p:sp>
      <p:sp>
        <p:nvSpPr>
          <p:cNvPr id="307" name="TextBox 306"/>
          <p:cNvSpPr txBox="1"/>
          <p:nvPr/>
        </p:nvSpPr>
        <p:spPr>
          <a:xfrm>
            <a:off x="10569683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BX:7</a:t>
            </a:r>
          </a:p>
        </p:txBody>
      </p:sp>
    </p:spTree>
    <p:extLst>
      <p:ext uri="{BB962C8B-B14F-4D97-AF65-F5344CB8AC3E}">
        <p14:creationId xmlns:p14="http://schemas.microsoft.com/office/powerpoint/2010/main" val="378182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59259E-6 L 0.40951 -0.0041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208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81481E-6 L 0.41758 -0.1469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72" y="-736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0.41459 -0.28334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416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0.42344 -0.4282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72" y="-21412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0.4017 -0.00416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78" y="-208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0.39375 -0.14699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7361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0.39101 -0.28334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-14167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0.39375 -0.42824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21412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4.81481E-6 L 0.40169 0.14212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78" y="7106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59259E-6 L 0.39388 -0.0007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46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0.38295 -0.14768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1" y="-7384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0.39206 -0.29237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96" y="-1463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0.378 -0.00416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-208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0.37019 -0.42824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3" y="-21412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0.37019 -0.14699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3" y="-7361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L 0.36628 -0.28218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07" y="-1412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0.38594 0.14212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97" y="7106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59259E-6 L 0.38594 -0.0007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97" y="-46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11111E-6 L 0.37513 -0.14768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-7384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0.378 -0.28172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-14097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22222E-6 L 0.39388 0.28842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14421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1.48148E-6 L 0.39388 0.13519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6759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6 L 0.39102 -0.00139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-69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7.40741E-7 L 0.39206 -0.14607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96" y="-7315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0.33867 -0.13449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6736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7 L 0.33503 -0.27176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45" y="-13588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0.33867 -0.00416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08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33867 -0.43056 " pathEditMode="relative" rAng="0" ptsTypes="AA">
                                      <p:cBhvr>
                                        <p:cTn id="332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1528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81481E-6 L 0.36211 0.14212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9" y="7106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81481E-6 L 0.3543 -0.29237 " pathEditMode="relative" rAng="0" ptsTypes="AA">
                                      <p:cBhvr>
                                        <p:cTn id="336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14630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0.3543 -0.00047 " pathEditMode="relative" rAng="0" ptsTypes="AA">
                                      <p:cBhvr>
                                        <p:cTn id="338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23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35052 -0.14652 " pathEditMode="relative" rAng="0" ptsTypes="AA">
                                      <p:cBhvr>
                                        <p:cTn id="340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26" y="-7338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22222E-6 L 0.37018 0.27801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3" y="13889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0.37018 0.13519 " pathEditMode="relative" rAng="0" ptsTypes="AA">
                                      <p:cBhvr>
                                        <p:cTn id="34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3" y="6759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6 L 0.36731 -0.00139 " pathEditMode="relative" rAng="0" ptsTypes="AA">
                                      <p:cBhvr>
                                        <p:cTn id="346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59" y="-69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7.40741E-7 L 0.37018 -0.14607 " pathEditMode="relative" rAng="0" ptsTypes="AA">
                                      <p:cBhvr>
                                        <p:cTn id="348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3" y="-7315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48148E-6 L 0.39388 0.42639 " pathEditMode="relative" rAng="0" ptsTypes="AA">
                                      <p:cBhvr>
                                        <p:cTn id="350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21319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7.40741E-7 L 0.39388 0.28357 " pathEditMode="relative" rAng="0" ptsTypes="AA">
                                      <p:cBhvr>
                                        <p:cTn id="352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14167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96296E-6 L 0.39102 0.13658 " pathEditMode="relative" rAng="0" ptsTypes="AA">
                                      <p:cBhvr>
                                        <p:cTn id="354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6829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0.39206 -0.0081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96" y="-417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9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3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1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2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5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9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0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3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4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1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2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5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6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9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0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3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4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1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2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5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6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9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0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2000"/>
                            </p:stCondLst>
                            <p:childTnLst>
                              <p:par>
                                <p:cTn id="4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33073 0.00138 " pathEditMode="relative" rAng="0" ptsTypes="AA">
                                      <p:cBhvr>
                                        <p:cTn id="429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36" y="69"/>
                                    </p:animMotion>
                                  </p:childTnLst>
                                </p:cTn>
                              </p:par>
                              <p:par>
                                <p:cTn id="43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6 L 0.33503 -0.14652 " pathEditMode="relative" rAng="0" ptsTypes="AA">
                                      <p:cBhvr>
                                        <p:cTn id="431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45" y="-7338"/>
                                    </p:animMotion>
                                  </p:childTnLst>
                                </p:cTn>
                              </p:par>
                              <p:par>
                                <p:cTn id="4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0.33073 0.14212 " pathEditMode="relative" rAng="0" ptsTypes="AA">
                                      <p:cBhvr>
                                        <p:cTn id="433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36" y="7106"/>
                                    </p:animMotion>
                                  </p:childTnLst>
                                </p:cTn>
                              </p:par>
                              <p:par>
                                <p:cTn id="43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022E-16 L 0.33073 -0.29491 " pathEditMode="relative" rAng="0" ptsTypes="AA">
                                      <p:cBhvr>
                                        <p:cTn id="435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36" y="-14745"/>
                                    </p:animMotion>
                                  </p:childTnLst>
                                </p:cTn>
                              </p:par>
                              <p:par>
                                <p:cTn id="43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0.3543 0.27801 " pathEditMode="relative" rAng="0" ptsTypes="AA">
                                      <p:cBhvr>
                                        <p:cTn id="437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13889"/>
                                    </p:animMotion>
                                  </p:childTnLst>
                                </p:cTn>
                              </p:par>
                              <p:par>
                                <p:cTn id="43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7.40741E-7 L 0.3543 -0.14607 " pathEditMode="relative" rAng="0" ptsTypes="AA">
                                      <p:cBhvr>
                                        <p:cTn id="439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7315"/>
                                    </p:animMotion>
                                  </p:childTnLst>
                                </p:cTn>
                              </p:par>
                              <p:par>
                                <p:cTn id="44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0.3543 0.13519 " pathEditMode="relative" rAng="0" ptsTypes="AA">
                                      <p:cBhvr>
                                        <p:cTn id="441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6759"/>
                                    </p:animMotion>
                                  </p:childTnLst>
                                </p:cTn>
                              </p:par>
                              <p:par>
                                <p:cTn id="44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0.35052 -0.00024 " pathEditMode="relative" rAng="0" ptsTypes="AA">
                                      <p:cBhvr>
                                        <p:cTn id="443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26" y="-23"/>
                                    </p:animMotion>
                                  </p:childTnLst>
                                </p:cTn>
                              </p:par>
                              <p:par>
                                <p:cTn id="4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59259E-6 L 0.40951 -0.00416 " pathEditMode="relative" rAng="0" ptsTypes="AA">
                                      <p:cBhvr>
                                        <p:cTn id="445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208"/>
                                    </p:animMotion>
                                  </p:childTnLst>
                                </p:cTn>
                              </p:par>
                              <p:par>
                                <p:cTn id="4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81481E-6 L 0.41758 -0.14699 " pathEditMode="relative" rAng="0" ptsTypes="AA">
                                      <p:cBhvr>
                                        <p:cTn id="447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72" y="-7361"/>
                                    </p:animMotion>
                                  </p:childTnLst>
                                </p:cTn>
                              </p:par>
                              <p:par>
                                <p:cTn id="4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0.41459 -0.28334 " pathEditMode="relative" rAng="0" ptsTypes="AA">
                                      <p:cBhvr>
                                        <p:cTn id="449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4167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0.42344 -0.42824 " pathEditMode="relative" rAng="0" ptsTypes="AA">
                                      <p:cBhvr>
                                        <p:cTn id="451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72" y="-21412"/>
                                    </p:animMotion>
                                  </p:childTnLst>
                                </p:cTn>
                              </p:par>
                              <p:par>
                                <p:cTn id="45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.37083 0.0081 " pathEditMode="relative" rAng="0" ptsTypes="AA">
                                      <p:cBhvr>
                                        <p:cTn id="48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42" y="394"/>
                                    </p:animMotion>
                                  </p:childTnLst>
                                </p:cTn>
                              </p:par>
                              <p:par>
                                <p:cTn id="48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0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1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4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5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8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9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2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3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6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7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0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1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4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5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8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9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2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3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6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7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0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1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4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5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8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9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2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3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6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7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0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1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0.378 0.42639 " pathEditMode="relative" rAng="0" ptsTypes="AA">
                                      <p:cBhvr>
                                        <p:cTn id="555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21319"/>
                                    </p:animMotion>
                                  </p:childTnLst>
                                </p:cTn>
                              </p:par>
                              <p:par>
                                <p:cTn id="55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0.378 0.27292 " pathEditMode="relative" rAng="0" ptsTypes="AA">
                                      <p:cBhvr>
                                        <p:cTn id="55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13634"/>
                                    </p:animMotion>
                                  </p:childTnLst>
                                </p:cTn>
                              </p:par>
                              <p:par>
                                <p:cTn id="55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96296E-6 L 0.37513 0.13658 " pathEditMode="relative" rAng="0" ptsTypes="AA">
                                      <p:cBhvr>
                                        <p:cTn id="559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6829"/>
                                    </p:animMotion>
                                  </p:childTnLst>
                                </p:cTn>
                              </p:par>
                              <p:par>
                                <p:cTn id="56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0.38594 -0.00787 " pathEditMode="relative" rAng="0" ptsTypes="AA">
                                      <p:cBhvr>
                                        <p:cTn id="561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97" y="-394"/>
                                    </p:animMotion>
                                  </p:childTnLst>
                                </p:cTn>
                              </p:par>
                              <p:par>
                                <p:cTn id="5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>
                            <p:stCondLst>
                              <p:cond delay="2000"/>
                            </p:stCondLst>
                            <p:childTnLst>
                              <p:par>
                                <p:cTn id="5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7" fill="hold">
                      <p:stCondLst>
                        <p:cond delay="indefinite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33073 0.13704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36" y="6852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0.31927 -0.00024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64" y="-23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33073 0.27801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36" y="13889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0.32291 -0.14838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-7431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0.4017 -0.00416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78" y="-208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0.39375 -0.14699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7361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0.39101 -0.28334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-14167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0.39375 -0.42824 " pathEditMode="relative" rAng="0" ptsTypes="AA">
                                      <p:cBhvr>
                                        <p:cTn id="584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21412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7.40741E-7 L 0.40169 0.14213 " pathEditMode="relative" rAng="0" ptsTypes="AA">
                                      <p:cBhvr>
                                        <p:cTn id="586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78" y="7106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0.39388 -0.00069 " pathEditMode="relative" rAng="0" ptsTypes="AA">
                                      <p:cBhvr>
                                        <p:cTn id="588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46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1481E-6 L 0.38295 -0.14769 " pathEditMode="relative" rAng="0" ptsTypes="AA">
                                      <p:cBhvr>
                                        <p:cTn id="590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1" y="-7384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7.40741E-7 L 0.39206 -0.29236 " pathEditMode="relative" rAng="0" ptsTypes="AA">
                                      <p:cBhvr>
                                        <p:cTn id="592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96" y="-14630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7413 -0.00532 " pathEditMode="relative" rAng="0" ptsTypes="AA">
                                      <p:cBhvr>
                                        <p:cTn id="628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-278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083 0.0081 L 0.54409 0.28102 " pathEditMode="relative" rAng="0" ptsTypes="AA">
                                      <p:cBhvr>
                                        <p:cTn id="6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63" y="13634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3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4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7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8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1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2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5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6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9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0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3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4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7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8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1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2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5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6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9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0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3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4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7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8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1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2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5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6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9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0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3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4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34779 0.41597 " pathEditMode="relative" rAng="0" ptsTypes="AA">
                                      <p:cBhvr>
                                        <p:cTn id="698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83" y="20787"/>
                                    </p:animMotion>
                                  </p:childTnLst>
                                </p:cTn>
                              </p:par>
                              <p:par>
                                <p:cTn id="69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36355 -0.0081 " pathEditMode="relative" rAng="0" ptsTypes="AA">
                                      <p:cBhvr>
                                        <p:cTn id="700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77" y="-417"/>
                                    </p:animMotion>
                                  </p:childTnLst>
                                </p:cTn>
                              </p:par>
                              <p:par>
                                <p:cTn id="70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0.34779 0.27315 " pathEditMode="relative" rAng="0" ptsTypes="AA">
                                      <p:cBhvr>
                                        <p:cTn id="702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83" y="13657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0.34375 0.13773 " pathEditMode="relative" rAng="0" ptsTypes="AA">
                                      <p:cBhvr>
                                        <p:cTn id="704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88" y="6875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7" fill="hold">
                            <p:stCondLst>
                              <p:cond delay="2000"/>
                            </p:stCondLst>
                            <p:childTnLst>
                              <p:par>
                                <p:cTn id="7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41" grpId="0" animBg="1"/>
      <p:bldP spid="41" grpId="1" animBg="1"/>
      <p:bldP spid="41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48" grpId="0" animBg="1"/>
      <p:bldP spid="148" grpId="1" animBg="1"/>
      <p:bldP spid="148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 animBg="1"/>
      <p:bldP spid="151" grpId="1" animBg="1"/>
      <p:bldP spid="151" grpId="2" animBg="1"/>
      <p:bldP spid="152" grpId="0" animBg="1"/>
      <p:bldP spid="152" grpId="1" animBg="1"/>
      <p:bldP spid="152" grpId="2" animBg="1"/>
      <p:bldP spid="153" grpId="0" animBg="1"/>
      <p:bldP spid="153" grpId="1" animBg="1"/>
      <p:bldP spid="153" grpId="2" animBg="1"/>
      <p:bldP spid="154" grpId="0" animBg="1"/>
      <p:bldP spid="154" grpId="1" animBg="1"/>
      <p:bldP spid="154" grpId="2" animBg="1"/>
      <p:bldP spid="155" grpId="0" animBg="1"/>
      <p:bldP spid="155" grpId="1" animBg="1"/>
      <p:bldP spid="155" grpId="2" animBg="1"/>
      <p:bldP spid="156" grpId="0" animBg="1"/>
      <p:bldP spid="156" grpId="1" animBg="1"/>
      <p:bldP spid="156" grpId="2" animBg="1"/>
      <p:bldP spid="157" grpId="0" animBg="1"/>
      <p:bldP spid="157" grpId="1" animBg="1"/>
      <p:bldP spid="157" grpId="2" animBg="1"/>
      <p:bldP spid="158" grpId="0" animBg="1"/>
      <p:bldP spid="158" grpId="1" animBg="1"/>
      <p:bldP spid="158" grpId="2" animBg="1"/>
      <p:bldP spid="159" grpId="0" animBg="1"/>
      <p:bldP spid="159" grpId="1" animBg="1"/>
      <p:bldP spid="159" grpId="2" animBg="1"/>
      <p:bldP spid="160" grpId="0" animBg="1"/>
      <p:bldP spid="160" grpId="1" animBg="1"/>
      <p:bldP spid="160" grpId="2" animBg="1"/>
      <p:bldP spid="161" grpId="0" animBg="1"/>
      <p:bldP spid="161" grpId="1" animBg="1"/>
      <p:bldP spid="161" grpId="2" animBg="1"/>
      <p:bldP spid="162" grpId="0" animBg="1"/>
      <p:bldP spid="162" grpId="1" animBg="1"/>
      <p:bldP spid="162" grpId="2" animBg="1"/>
      <p:bldP spid="163" grpId="0" animBg="1"/>
      <p:bldP spid="163" grpId="1" animBg="1"/>
      <p:bldP spid="163" grpId="2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200" grpId="0" animBg="1"/>
      <p:bldP spid="200" grpId="1" animBg="1"/>
      <p:bldP spid="201" grpId="0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9" grpId="0" animBg="1"/>
      <p:bldP spid="9" grpId="1" animBg="1"/>
      <p:bldP spid="218" grpId="0" animBg="1"/>
      <p:bldP spid="218" grpId="1" animBg="1"/>
      <p:bldP spid="219" grpId="0" animBg="1"/>
      <p:bldP spid="220" grpId="0" animBg="1"/>
      <p:bldP spid="220" grpId="1" animBg="1"/>
      <p:bldP spid="221" grpId="0" animBg="1"/>
      <p:bldP spid="222" grpId="0" animBg="1"/>
      <p:bldP spid="222" grpId="1" animBg="1"/>
      <p:bldP spid="223" grpId="0" animBg="1"/>
      <p:bldP spid="224" grpId="0" animBg="1"/>
      <p:bldP spid="224" grpId="1" animBg="1"/>
      <p:bldP spid="225" grpId="0" animBg="1"/>
      <p:bldP spid="226" grpId="0" animBg="1"/>
      <p:bldP spid="226" grpId="1" animBg="1"/>
      <p:bldP spid="227" grpId="0" animBg="1"/>
      <p:bldP spid="228" grpId="0" animBg="1"/>
      <p:bldP spid="228" grpId="1" animBg="1"/>
      <p:bldP spid="229" grpId="0" animBg="1"/>
      <p:bldP spid="230" grpId="0" animBg="1"/>
      <p:bldP spid="230" grpId="1" animBg="1"/>
      <p:bldP spid="231" grpId="0" animBg="1"/>
      <p:bldP spid="232" grpId="0" animBg="1"/>
      <p:bldP spid="232" grpId="1" animBg="1"/>
      <p:bldP spid="233" grpId="0" animBg="1"/>
      <p:bldP spid="10" grpId="0" animBg="1"/>
      <p:bldP spid="10" grpId="1" animBg="1"/>
      <p:bldP spid="10" grpId="2" animBg="1"/>
      <p:bldP spid="234" grpId="0" animBg="1"/>
      <p:bldP spid="234" grpId="1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3" grpId="1" animBg="1"/>
      <p:bldP spid="244" grpId="0" animBg="1"/>
      <p:bldP spid="245" grpId="0" animBg="1"/>
      <p:bldP spid="245" grpId="1" animBg="1"/>
      <p:bldP spid="246" grpId="0" animBg="1"/>
      <p:bldP spid="247" grpId="0" animBg="1"/>
      <p:bldP spid="247" grpId="1" animBg="1"/>
      <p:bldP spid="248" grpId="0" animBg="1"/>
      <p:bldP spid="249" grpId="0" animBg="1"/>
      <p:bldP spid="249" grpId="1" animBg="1"/>
      <p:bldP spid="250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99" grpId="0" animBg="1"/>
      <p:bldP spid="299" grpId="1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the tyranny be broken?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64956" y="2113625"/>
            <a:ext cx="5374105" cy="2976199"/>
          </a:xfrm>
        </p:spPr>
        <p:txBody>
          <a:bodyPr/>
          <a:lstStyle/>
          <a:p>
            <a:r>
              <a:rPr lang="en-GB" dirty="0"/>
              <a:t>YES!</a:t>
            </a:r>
          </a:p>
          <a:p>
            <a:pPr lvl="1"/>
            <a:r>
              <a:rPr lang="en-GB" dirty="0"/>
              <a:t>Time-multiplexing means that your trigger systems are no-longer limited by the number of links into a board!</a:t>
            </a:r>
          </a:p>
          <a:p>
            <a:pPr lvl="1"/>
            <a:r>
              <a:rPr lang="en-GB" dirty="0"/>
              <a:t>No need to throw away data before processing (although if you can, why not…)</a:t>
            </a:r>
          </a:p>
          <a:p>
            <a:pPr lvl="1"/>
            <a:r>
              <a:rPr lang="en-GB" dirty="0"/>
              <a:t>Fewer boundaries means less data and fewer fibre for a given resolution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6452939" y="2113625"/>
            <a:ext cx="5374105" cy="1832296"/>
          </a:xfrm>
        </p:spPr>
        <p:txBody>
          <a:bodyPr/>
          <a:lstStyle/>
          <a:p>
            <a:r>
              <a:rPr lang="en-GB" dirty="0"/>
              <a:t>NO!</a:t>
            </a:r>
          </a:p>
          <a:p>
            <a:pPr lvl="1"/>
            <a:r>
              <a:rPr lang="en-GB" dirty="0"/>
              <a:t>Time-multiplexing means that you CAN (but don’t have to) have the raw data-rate throughout your system – this means more links than if you throw data away!</a:t>
            </a:r>
          </a:p>
        </p:txBody>
      </p:sp>
    </p:spTree>
    <p:extLst>
      <p:ext uri="{BB962C8B-B14F-4D97-AF65-F5344CB8AC3E}">
        <p14:creationId xmlns:p14="http://schemas.microsoft.com/office/powerpoint/2010/main" val="32654481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FF9E7-30C5-4888-AC35-BA7B4CD88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about that horrible patch panel?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74E90-F4F9-4017-BC01-06C9E8EE3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24912" cy="374650"/>
          </a:xfrm>
        </p:spPr>
        <p:txBody>
          <a:bodyPr/>
          <a:lstStyle/>
          <a:p>
            <a:r>
              <a:rPr lang="en-GB" dirty="0"/>
              <a:t>Pay Molex to have a robot build it for you and pack it into a 2U rackmount box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07AC10-9889-4AB2-B0FF-65894C19BDF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423" y="2341601"/>
            <a:ext cx="8029154" cy="451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321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advantages of time-multiplexing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2380139"/>
          </a:xfrm>
        </p:spPr>
        <p:txBody>
          <a:bodyPr/>
          <a:lstStyle/>
          <a:p>
            <a:r>
              <a:rPr lang="en-GB" dirty="0"/>
              <a:t>Minimizes (or even eliminates) boundaries</a:t>
            </a:r>
          </a:p>
          <a:p>
            <a:pPr lvl="1"/>
            <a:r>
              <a:rPr lang="en-GB" dirty="0"/>
              <a:t>Most different board “species” in CMS can be traced back to the need to handle a particular choice of geometric division</a:t>
            </a:r>
          </a:p>
          <a:p>
            <a:pPr lvl="1"/>
            <a:r>
              <a:rPr lang="en-GB" dirty="0"/>
              <a:t>TMT means no specialization of hardware for a particular boundary handling situation</a:t>
            </a:r>
          </a:p>
          <a:p>
            <a:pPr lvl="2"/>
            <a:r>
              <a:rPr lang="en-GB" dirty="0"/>
              <a:t>“One-board-fits-all” design</a:t>
            </a:r>
          </a:p>
          <a:p>
            <a:pPr lvl="2"/>
            <a:r>
              <a:rPr lang="en-GB" dirty="0"/>
              <a:t>All specialization is in firmware – complete flexibility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69ABE-FE2F-43FB-A28F-2971505BA315}"/>
              </a:ext>
            </a:extLst>
          </p:cNvPr>
          <p:cNvSpPr/>
          <p:nvPr/>
        </p:nvSpPr>
        <p:spPr>
          <a:xfrm rot="20700000">
            <a:off x="5110839" y="3907611"/>
            <a:ext cx="6987377" cy="722989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Advantages claimed in 2011</a:t>
            </a:r>
          </a:p>
        </p:txBody>
      </p:sp>
    </p:spTree>
    <p:extLst>
      <p:ext uri="{BB962C8B-B14F-4D97-AF65-F5344CB8AC3E}">
        <p14:creationId xmlns:p14="http://schemas.microsoft.com/office/powerpoint/2010/main" val="42274423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advantages of time-multiplexing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3377848"/>
          </a:xfrm>
        </p:spPr>
        <p:txBody>
          <a:bodyPr/>
          <a:lstStyle/>
          <a:p>
            <a:r>
              <a:rPr lang="en-GB" dirty="0"/>
              <a:t>No duplication of data needed</a:t>
            </a:r>
          </a:p>
          <a:p>
            <a:pPr lvl="1"/>
            <a:r>
              <a:rPr lang="en-GB" dirty="0"/>
              <a:t>Less hardware and fewer links for a given resolution</a:t>
            </a:r>
          </a:p>
          <a:p>
            <a:r>
              <a:rPr lang="en-GB" dirty="0"/>
              <a:t>Data need only be thrown away by choice, not necessity</a:t>
            </a:r>
          </a:p>
          <a:p>
            <a:pPr lvl="1"/>
            <a:r>
              <a:rPr lang="en-GB" dirty="0"/>
              <a:t>Should allow better physics</a:t>
            </a:r>
          </a:p>
          <a:p>
            <a:r>
              <a:rPr lang="en-GB" dirty="0"/>
              <a:t>Equality of data</a:t>
            </a:r>
          </a:p>
          <a:p>
            <a:pPr lvl="1"/>
            <a:r>
              <a:rPr lang="en-GB" dirty="0"/>
              <a:t>Without duplication, all data is equal</a:t>
            </a:r>
          </a:p>
          <a:p>
            <a:pPr lvl="1"/>
            <a:r>
              <a:rPr lang="en-GB" dirty="0"/>
              <a:t>Can easily add new input sources</a:t>
            </a:r>
          </a:p>
          <a:p>
            <a:pPr lvl="2"/>
            <a:r>
              <a:rPr lang="en-GB" dirty="0"/>
              <a:t>Scalability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C544A2-FF82-43C4-B4FE-DCD6219987B7}"/>
              </a:ext>
            </a:extLst>
          </p:cNvPr>
          <p:cNvSpPr/>
          <p:nvPr/>
        </p:nvSpPr>
        <p:spPr>
          <a:xfrm rot="20700000">
            <a:off x="5110839" y="3907611"/>
            <a:ext cx="6987377" cy="722989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Advantages claimed in 2011</a:t>
            </a:r>
          </a:p>
        </p:txBody>
      </p:sp>
    </p:spTree>
    <p:extLst>
      <p:ext uri="{BB962C8B-B14F-4D97-AF65-F5344CB8AC3E}">
        <p14:creationId xmlns:p14="http://schemas.microsoft.com/office/powerpoint/2010/main" val="32241281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78A5-C748-47CA-8EF5-2BD69734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this really the case?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D6B68-2DB2-4556-9BB5-3EAC06134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959"/>
          </a:xfrm>
        </p:spPr>
        <p:txBody>
          <a:bodyPr/>
          <a:lstStyle/>
          <a:p>
            <a:r>
              <a:rPr lang="en-GB" dirty="0"/>
              <a:t>Run 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F719F-FF31-48E9-AD3D-18EB0C04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959"/>
          </a:xfrm>
        </p:spPr>
        <p:txBody>
          <a:bodyPr/>
          <a:lstStyle/>
          <a:p>
            <a:pPr algn="r"/>
            <a:r>
              <a:rPr lang="en-GB" dirty="0"/>
              <a:t>Run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89422-D382-4C07-9821-37810BCAE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0" y="2294013"/>
            <a:ext cx="6013455" cy="388694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56F5B-56CB-47C2-BE32-E6BA19761A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70" y="2294013"/>
            <a:ext cx="5588932" cy="4555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BA6DD8-10A1-4064-82BE-7DA0A32FF0AD}"/>
              </a:ext>
            </a:extLst>
          </p:cNvPr>
          <p:cNvSpPr txBox="1"/>
          <p:nvPr/>
        </p:nvSpPr>
        <p:spPr>
          <a:xfrm>
            <a:off x="11167672" y="3687581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18 of 1 type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4EEA67-1E11-4B45-B8E0-9E29BA56DE4C}"/>
              </a:ext>
            </a:extLst>
          </p:cNvPr>
          <p:cNvSpPr txBox="1"/>
          <p:nvPr/>
        </p:nvSpPr>
        <p:spPr>
          <a:xfrm>
            <a:off x="11167672" y="4508158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 of 1 type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CCDC1E-AED8-4E7E-B0F2-C7F228DDAC56}"/>
              </a:ext>
            </a:extLst>
          </p:cNvPr>
          <p:cNvSpPr/>
          <p:nvPr/>
        </p:nvSpPr>
        <p:spPr>
          <a:xfrm>
            <a:off x="2044081" y="3154825"/>
            <a:ext cx="8105110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The proof of the pudding is in the eating:</a:t>
            </a:r>
            <a:br>
              <a:rPr lang="en-GB" sz="2400" dirty="0">
                <a:solidFill>
                  <a:srgbClr val="FFFF00"/>
                </a:solidFill>
              </a:rPr>
            </a:br>
            <a:r>
              <a:rPr lang="en-GB" sz="2400" dirty="0">
                <a:solidFill>
                  <a:srgbClr val="FFFF00"/>
                </a:solidFill>
              </a:rPr>
              <a:t>CMS has been running with a TM </a:t>
            </a:r>
            <a:r>
              <a:rPr lang="en-GB" sz="2400" dirty="0" err="1">
                <a:solidFill>
                  <a:srgbClr val="FFFF00"/>
                </a:solidFill>
              </a:rPr>
              <a:t>calo</a:t>
            </a:r>
            <a:r>
              <a:rPr lang="en-GB" sz="2400" dirty="0">
                <a:solidFill>
                  <a:srgbClr val="FFFF00"/>
                </a:solidFill>
              </a:rPr>
              <a:t> trigger since 2015</a:t>
            </a:r>
          </a:p>
        </p:txBody>
      </p:sp>
    </p:spTree>
    <p:extLst>
      <p:ext uri="{BB962C8B-B14F-4D97-AF65-F5344CB8AC3E}">
        <p14:creationId xmlns:p14="http://schemas.microsoft.com/office/powerpoint/2010/main" val="13931948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78A5-C748-47CA-8EF5-2BD69734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this really the case?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D6B68-2DB2-4556-9BB5-3EAC06134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959"/>
          </a:xfrm>
        </p:spPr>
        <p:txBody>
          <a:bodyPr/>
          <a:lstStyle/>
          <a:p>
            <a:r>
              <a:rPr lang="en-GB" dirty="0"/>
              <a:t>Run 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F719F-FF31-48E9-AD3D-18EB0C04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959"/>
          </a:xfrm>
        </p:spPr>
        <p:txBody>
          <a:bodyPr/>
          <a:lstStyle/>
          <a:p>
            <a:pPr algn="r"/>
            <a:r>
              <a:rPr lang="en-GB" dirty="0"/>
              <a:t>Run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89422-D382-4C07-9821-37810BCAE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0" y="2294013"/>
            <a:ext cx="6013455" cy="388694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56F5B-56CB-47C2-BE32-E6BA19761A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70" y="2294013"/>
            <a:ext cx="5588932" cy="4555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04283C-19F9-411E-8440-E639452BFCE4}"/>
              </a:ext>
            </a:extLst>
          </p:cNvPr>
          <p:cNvSpPr/>
          <p:nvPr/>
        </p:nvSpPr>
        <p:spPr>
          <a:xfrm>
            <a:off x="3015916" y="2294013"/>
            <a:ext cx="3049603" cy="3402249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E54860-0B56-4CD9-BF14-C1B924EA7290}"/>
              </a:ext>
            </a:extLst>
          </p:cNvPr>
          <p:cNvSpPr/>
          <p:nvPr/>
        </p:nvSpPr>
        <p:spPr>
          <a:xfrm>
            <a:off x="6367070" y="2294013"/>
            <a:ext cx="3211645" cy="373203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63E55B-162F-45B4-BB1B-024D4AC384CD}"/>
              </a:ext>
            </a:extLst>
          </p:cNvPr>
          <p:cNvSpPr/>
          <p:nvPr/>
        </p:nvSpPr>
        <p:spPr>
          <a:xfrm>
            <a:off x="3010616" y="3740708"/>
            <a:ext cx="3047809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Conventional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0D1E39-5F17-482F-B0F3-8BA39AF7560C}"/>
              </a:ext>
            </a:extLst>
          </p:cNvPr>
          <p:cNvSpPr/>
          <p:nvPr/>
        </p:nvSpPr>
        <p:spPr>
          <a:xfrm>
            <a:off x="6448987" y="3740708"/>
            <a:ext cx="3047809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Time-multiplexed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4F41E8-3898-4D20-AEFF-6C08F97B50FB}"/>
              </a:ext>
            </a:extLst>
          </p:cNvPr>
          <p:cNvSpPr txBox="1"/>
          <p:nvPr/>
        </p:nvSpPr>
        <p:spPr>
          <a:xfrm>
            <a:off x="11167672" y="3687581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18 of 1 type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D2B828-8E44-45DE-B5BD-A0304F632C09}"/>
              </a:ext>
            </a:extLst>
          </p:cNvPr>
          <p:cNvSpPr txBox="1"/>
          <p:nvPr/>
        </p:nvSpPr>
        <p:spPr>
          <a:xfrm>
            <a:off x="11167672" y="4508158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 of 1 type</a:t>
            </a:r>
          </a:p>
        </p:txBody>
      </p:sp>
    </p:spTree>
    <p:extLst>
      <p:ext uri="{BB962C8B-B14F-4D97-AF65-F5344CB8AC3E}">
        <p14:creationId xmlns:p14="http://schemas.microsoft.com/office/powerpoint/2010/main" val="33960619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78A5-C748-47CA-8EF5-2BD69734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this really the case?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D6B68-2DB2-4556-9BB5-3EAC06134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959"/>
          </a:xfrm>
        </p:spPr>
        <p:txBody>
          <a:bodyPr/>
          <a:lstStyle/>
          <a:p>
            <a:r>
              <a:rPr lang="en-GB" dirty="0"/>
              <a:t>Run 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F719F-FF31-48E9-AD3D-18EB0C04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959"/>
          </a:xfrm>
        </p:spPr>
        <p:txBody>
          <a:bodyPr/>
          <a:lstStyle/>
          <a:p>
            <a:pPr algn="r"/>
            <a:r>
              <a:rPr lang="en-GB" dirty="0"/>
              <a:t>Run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89422-D382-4C07-9821-37810BCAE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0" y="2294013"/>
            <a:ext cx="6013455" cy="388694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56F5B-56CB-47C2-BE32-E6BA19761A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70" y="2294013"/>
            <a:ext cx="5588932" cy="4555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04283C-19F9-411E-8440-E639452BFCE4}"/>
              </a:ext>
            </a:extLst>
          </p:cNvPr>
          <p:cNvSpPr/>
          <p:nvPr/>
        </p:nvSpPr>
        <p:spPr>
          <a:xfrm>
            <a:off x="44971" y="2294013"/>
            <a:ext cx="2965646" cy="3402249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E54860-0B56-4CD9-BF14-C1B924EA7290}"/>
              </a:ext>
            </a:extLst>
          </p:cNvPr>
          <p:cNvSpPr/>
          <p:nvPr/>
        </p:nvSpPr>
        <p:spPr>
          <a:xfrm>
            <a:off x="9578713" y="2294013"/>
            <a:ext cx="2377289" cy="373203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6044C6-BB6C-476A-B2B5-CA7B09EBD236}"/>
              </a:ext>
            </a:extLst>
          </p:cNvPr>
          <p:cNvSpPr/>
          <p:nvPr/>
        </p:nvSpPr>
        <p:spPr>
          <a:xfrm>
            <a:off x="9578713" y="3740708"/>
            <a:ext cx="2582482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Conventional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55664C-5A9D-45F5-9B3D-6CCC07E9FC1E}"/>
              </a:ext>
            </a:extLst>
          </p:cNvPr>
          <p:cNvSpPr/>
          <p:nvPr/>
        </p:nvSpPr>
        <p:spPr>
          <a:xfrm>
            <a:off x="219019" y="3740708"/>
            <a:ext cx="2582482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Conventional</a:t>
            </a:r>
          </a:p>
        </p:txBody>
      </p:sp>
    </p:spTree>
    <p:extLst>
      <p:ext uri="{BB962C8B-B14F-4D97-AF65-F5344CB8AC3E}">
        <p14:creationId xmlns:p14="http://schemas.microsoft.com/office/powerpoint/2010/main" val="1056383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78A5-C748-47CA-8EF5-2BD69734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this really the case?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D6B68-2DB2-4556-9BB5-3EAC06134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959"/>
          </a:xfrm>
        </p:spPr>
        <p:txBody>
          <a:bodyPr/>
          <a:lstStyle/>
          <a:p>
            <a:r>
              <a:rPr lang="en-GB" dirty="0"/>
              <a:t>Run 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F719F-FF31-48E9-AD3D-18EB0C04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959"/>
          </a:xfrm>
        </p:spPr>
        <p:txBody>
          <a:bodyPr/>
          <a:lstStyle/>
          <a:p>
            <a:pPr algn="r"/>
            <a:r>
              <a:rPr lang="en-GB" dirty="0"/>
              <a:t>Run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89422-D382-4C07-9821-37810BCAEC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892"/>
          <a:stretch/>
        </p:blipFill>
        <p:spPr>
          <a:xfrm>
            <a:off x="44970" y="2294013"/>
            <a:ext cx="2953063" cy="388694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56F5B-56CB-47C2-BE32-E6BA19761A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5"/>
          <a:stretch/>
        </p:blipFill>
        <p:spPr>
          <a:xfrm>
            <a:off x="9653666" y="2294013"/>
            <a:ext cx="2302336" cy="4555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BA6DD8-10A1-4064-82BE-7DA0A32FF0AD}"/>
              </a:ext>
            </a:extLst>
          </p:cNvPr>
          <p:cNvSpPr txBox="1"/>
          <p:nvPr/>
        </p:nvSpPr>
        <p:spPr>
          <a:xfrm>
            <a:off x="11167672" y="3687581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18 of 1 type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4EEA67-1E11-4B45-B8E0-9E29BA56DE4C}"/>
              </a:ext>
            </a:extLst>
          </p:cNvPr>
          <p:cNvSpPr txBox="1"/>
          <p:nvPr/>
        </p:nvSpPr>
        <p:spPr>
          <a:xfrm>
            <a:off x="11167672" y="4508158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 of 1 type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979FAAD-AF63-4FF7-B839-98442506D2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353" b="1"/>
          <a:stretch/>
        </p:blipFill>
        <p:spPr>
          <a:xfrm>
            <a:off x="3131956" y="1487604"/>
            <a:ext cx="5960567" cy="2589729"/>
          </a:xfrm>
          <a:prstGeom prst="rect">
            <a:avLst/>
          </a:prstGeom>
          <a:noFill/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39011CB-E5C4-41C1-BFE0-CC058358BC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05175" y="4163730"/>
            <a:ext cx="2790825" cy="268605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84F49C4A-0A51-4E70-971C-0D432DFBB2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0" y="4163730"/>
            <a:ext cx="2801166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978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11" y="333892"/>
            <a:ext cx="11947161" cy="1311128"/>
          </a:xfrm>
        </p:spPr>
        <p:txBody>
          <a:bodyPr/>
          <a:lstStyle/>
          <a:p>
            <a:r>
              <a:rPr lang="en-GB" dirty="0"/>
              <a:t>                        : A generic optical stream processor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598" y="147450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950Gb/s in and 950Gb/s out</a:t>
            </a:r>
          </a:p>
          <a:p>
            <a:r>
              <a:rPr lang="en-GB" dirty="0">
                <a:solidFill>
                  <a:schemeClr val="bg1"/>
                </a:solidFill>
              </a:rPr>
              <a:t>700,000 logic blocks @400MHz</a:t>
            </a:r>
          </a:p>
        </p:txBody>
      </p:sp>
      <p:sp>
        <p:nvSpPr>
          <p:cNvPr id="3" name="Rectangle 2"/>
          <p:cNvSpPr/>
          <p:nvPr/>
        </p:nvSpPr>
        <p:spPr>
          <a:xfrm>
            <a:off x="8643229" y="1488139"/>
            <a:ext cx="29369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Designed by G. Iles, J. Jones, A. Rose &amp; S. Greenwood at IC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8" b="98902" l="2930" r="998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8978"/>
            <a:ext cx="9144000" cy="60989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B81BE3-1EFA-4D6C-A078-18D10876D6D5}"/>
              </a:ext>
            </a:extLst>
          </p:cNvPr>
          <p:cNvSpPr txBox="1"/>
          <p:nvPr/>
        </p:nvSpPr>
        <p:spPr>
          <a:xfrm>
            <a:off x="8643229" y="5352691"/>
            <a:ext cx="2774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And it is laid out rationally and looks pretty</a:t>
            </a:r>
          </a:p>
        </p:txBody>
      </p:sp>
      <p:pic>
        <p:nvPicPr>
          <p:cNvPr id="9" name="Picture 4" descr="http://www.hep.ph.ic.ac.uk/mp7/images/mp7_white.png">
            <a:extLst>
              <a:ext uri="{FF2B5EF4-FFF2-40B4-BE49-F238E27FC236}">
                <a16:creationId xmlns:a16="http://schemas.microsoft.com/office/drawing/2014/main" id="{4C1B5812-252F-4915-AD5B-E1212FFDA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93" y="575443"/>
            <a:ext cx="3144259" cy="82802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0831727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BA3718-8BC2-4958-8E64-AFF6D8F02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divergence of the CMS and Atlas triggers?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E829FE-83F6-4A29-A30D-51AE0D605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32680"/>
          </a:xfrm>
        </p:spPr>
        <p:txBody>
          <a:bodyPr/>
          <a:lstStyle/>
          <a:p>
            <a:r>
              <a:rPr lang="en-GB" dirty="0"/>
              <a:t>In CMS, time-multiplexing has allowed, and become synonymous with, generic hardware</a:t>
            </a:r>
          </a:p>
          <a:p>
            <a:pPr lvl="1"/>
            <a:r>
              <a:rPr lang="en-GB" dirty="0"/>
              <a:t>Possibly because of my own (extreme) philosophical stance toward simplifying and rationalising  which drove me to evangelize/push both time-multiplexing and generic hardware upon CMS.</a:t>
            </a:r>
          </a:p>
          <a:p>
            <a:r>
              <a:rPr lang="en-GB" dirty="0"/>
              <a:t>So much so that, for phase-II, UKCMS has a “common hardware” work-package to meet the needs of all its subsystems</a:t>
            </a:r>
          </a:p>
          <a:p>
            <a:r>
              <a:rPr lang="en-GB" dirty="0"/>
              <a:t>In contrast to Atlas Phase-1 where the push has been towards very specialist boards</a:t>
            </a:r>
          </a:p>
          <a:p>
            <a:pPr lvl="1"/>
            <a:r>
              <a:rPr lang="en-GB" dirty="0" err="1"/>
              <a:t>eFEX</a:t>
            </a:r>
            <a:r>
              <a:rPr lang="en-GB" dirty="0"/>
              <a:t>, </a:t>
            </a:r>
            <a:r>
              <a:rPr lang="en-GB" dirty="0" err="1"/>
              <a:t>jFEX</a:t>
            </a:r>
            <a:r>
              <a:rPr lang="en-GB" dirty="0"/>
              <a:t>, </a:t>
            </a:r>
            <a:r>
              <a:rPr lang="en-GB" dirty="0" err="1"/>
              <a:t>gFEX</a:t>
            </a:r>
            <a:r>
              <a:rPr lang="en-GB" dirty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24967626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ight Arrow 89">
            <a:extLst>
              <a:ext uri="{FF2B5EF4-FFF2-40B4-BE49-F238E27FC236}">
                <a16:creationId xmlns:a16="http://schemas.microsoft.com/office/drawing/2014/main" id="{BF07CBD1-3855-4AA1-8B63-5DCC4C85C82D}"/>
              </a:ext>
            </a:extLst>
          </p:cNvPr>
          <p:cNvSpPr/>
          <p:nvPr/>
        </p:nvSpPr>
        <p:spPr bwMode="auto">
          <a:xfrm>
            <a:off x="2339096" y="155679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8" name="Right Arrow 90">
            <a:extLst>
              <a:ext uri="{FF2B5EF4-FFF2-40B4-BE49-F238E27FC236}">
                <a16:creationId xmlns:a16="http://schemas.microsoft.com/office/drawing/2014/main" id="{600C796B-32DC-41B1-ACC1-64CFAEC5DA07}"/>
              </a:ext>
            </a:extLst>
          </p:cNvPr>
          <p:cNvSpPr/>
          <p:nvPr/>
        </p:nvSpPr>
        <p:spPr bwMode="auto">
          <a:xfrm>
            <a:off x="2335918" y="2780928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9" name="Right Arrow 91">
            <a:extLst>
              <a:ext uri="{FF2B5EF4-FFF2-40B4-BE49-F238E27FC236}">
                <a16:creationId xmlns:a16="http://schemas.microsoft.com/office/drawing/2014/main" id="{0245C1AA-9EE9-4032-9F56-5F3130C17A7C}"/>
              </a:ext>
            </a:extLst>
          </p:cNvPr>
          <p:cNvSpPr/>
          <p:nvPr/>
        </p:nvSpPr>
        <p:spPr bwMode="auto">
          <a:xfrm>
            <a:off x="2335917" y="4077072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2" name="Right Arrow 92">
            <a:extLst>
              <a:ext uri="{FF2B5EF4-FFF2-40B4-BE49-F238E27FC236}">
                <a16:creationId xmlns:a16="http://schemas.microsoft.com/office/drawing/2014/main" id="{AF399165-8380-47C4-A7DE-F7188BB03AE3}"/>
              </a:ext>
            </a:extLst>
          </p:cNvPr>
          <p:cNvSpPr/>
          <p:nvPr/>
        </p:nvSpPr>
        <p:spPr bwMode="auto">
          <a:xfrm>
            <a:off x="2339096" y="5301208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3" name="Right Arrow 6">
            <a:extLst>
              <a:ext uri="{FF2B5EF4-FFF2-40B4-BE49-F238E27FC236}">
                <a16:creationId xmlns:a16="http://schemas.microsoft.com/office/drawing/2014/main" id="{B2B9E07E-D629-4543-9EDA-2EA627EFDCF8}"/>
              </a:ext>
            </a:extLst>
          </p:cNvPr>
          <p:cNvSpPr/>
          <p:nvPr/>
        </p:nvSpPr>
        <p:spPr bwMode="auto">
          <a:xfrm>
            <a:off x="1" y="15567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4" name="Right Arrow 24">
            <a:extLst>
              <a:ext uri="{FF2B5EF4-FFF2-40B4-BE49-F238E27FC236}">
                <a16:creationId xmlns:a16="http://schemas.microsoft.com/office/drawing/2014/main" id="{C5AA8498-3770-46A4-8CFF-383685EAEDA4}"/>
              </a:ext>
            </a:extLst>
          </p:cNvPr>
          <p:cNvSpPr/>
          <p:nvPr/>
        </p:nvSpPr>
        <p:spPr bwMode="auto">
          <a:xfrm>
            <a:off x="1" y="21328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5" name="Right Arrow 25">
            <a:extLst>
              <a:ext uri="{FF2B5EF4-FFF2-40B4-BE49-F238E27FC236}">
                <a16:creationId xmlns:a16="http://schemas.microsoft.com/office/drawing/2014/main" id="{FB9C8DE4-409C-402E-85C2-BB8BFD96C398}"/>
              </a:ext>
            </a:extLst>
          </p:cNvPr>
          <p:cNvSpPr/>
          <p:nvPr/>
        </p:nvSpPr>
        <p:spPr bwMode="auto">
          <a:xfrm>
            <a:off x="1" y="28529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6" name="Right Arrow 27">
            <a:extLst>
              <a:ext uri="{FF2B5EF4-FFF2-40B4-BE49-F238E27FC236}">
                <a16:creationId xmlns:a16="http://schemas.microsoft.com/office/drawing/2014/main" id="{962974B8-6F11-443C-A505-764E042B6AC3}"/>
              </a:ext>
            </a:extLst>
          </p:cNvPr>
          <p:cNvSpPr/>
          <p:nvPr/>
        </p:nvSpPr>
        <p:spPr bwMode="auto">
          <a:xfrm>
            <a:off x="1" y="33569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7" name="Right Arrow 28">
            <a:extLst>
              <a:ext uri="{FF2B5EF4-FFF2-40B4-BE49-F238E27FC236}">
                <a16:creationId xmlns:a16="http://schemas.microsoft.com/office/drawing/2014/main" id="{1F589F20-F269-46B6-BFDD-D2CACCB617BF}"/>
              </a:ext>
            </a:extLst>
          </p:cNvPr>
          <p:cNvSpPr/>
          <p:nvPr/>
        </p:nvSpPr>
        <p:spPr bwMode="auto">
          <a:xfrm>
            <a:off x="1" y="40770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1" name="Right Arrow 30">
            <a:extLst>
              <a:ext uri="{FF2B5EF4-FFF2-40B4-BE49-F238E27FC236}">
                <a16:creationId xmlns:a16="http://schemas.microsoft.com/office/drawing/2014/main" id="{2000F600-3CCD-466B-BF67-6DBDAA3B9699}"/>
              </a:ext>
            </a:extLst>
          </p:cNvPr>
          <p:cNvSpPr/>
          <p:nvPr/>
        </p:nvSpPr>
        <p:spPr bwMode="auto">
          <a:xfrm>
            <a:off x="1" y="46531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2" name="Right Arrow 35">
            <a:extLst>
              <a:ext uri="{FF2B5EF4-FFF2-40B4-BE49-F238E27FC236}">
                <a16:creationId xmlns:a16="http://schemas.microsoft.com/office/drawing/2014/main" id="{22793AB8-B0A2-489A-B7D9-754F6AF84712}"/>
              </a:ext>
            </a:extLst>
          </p:cNvPr>
          <p:cNvSpPr/>
          <p:nvPr/>
        </p:nvSpPr>
        <p:spPr bwMode="auto">
          <a:xfrm>
            <a:off x="1" y="53732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3" name="Right Arrow 39">
            <a:extLst>
              <a:ext uri="{FF2B5EF4-FFF2-40B4-BE49-F238E27FC236}">
                <a16:creationId xmlns:a16="http://schemas.microsoft.com/office/drawing/2014/main" id="{B0465D96-964A-4C8D-8176-C9324F2B1EDF}"/>
              </a:ext>
            </a:extLst>
          </p:cNvPr>
          <p:cNvSpPr/>
          <p:nvPr/>
        </p:nvSpPr>
        <p:spPr bwMode="auto">
          <a:xfrm>
            <a:off x="1" y="58772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4" name="Right Arrow 96">
            <a:extLst>
              <a:ext uri="{FF2B5EF4-FFF2-40B4-BE49-F238E27FC236}">
                <a16:creationId xmlns:a16="http://schemas.microsoft.com/office/drawing/2014/main" id="{48F58F6E-456B-4D53-B837-3C2DD0ABE325}"/>
              </a:ext>
            </a:extLst>
          </p:cNvPr>
          <p:cNvSpPr/>
          <p:nvPr/>
        </p:nvSpPr>
        <p:spPr bwMode="auto">
          <a:xfrm>
            <a:off x="1" y="17091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5" name="Right Arrow 97">
            <a:extLst>
              <a:ext uri="{FF2B5EF4-FFF2-40B4-BE49-F238E27FC236}">
                <a16:creationId xmlns:a16="http://schemas.microsoft.com/office/drawing/2014/main" id="{93D5C321-4485-4097-B366-2C80044DD4CC}"/>
              </a:ext>
            </a:extLst>
          </p:cNvPr>
          <p:cNvSpPr/>
          <p:nvPr/>
        </p:nvSpPr>
        <p:spPr bwMode="auto">
          <a:xfrm>
            <a:off x="1" y="22852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6" name="Right Arrow 98">
            <a:extLst>
              <a:ext uri="{FF2B5EF4-FFF2-40B4-BE49-F238E27FC236}">
                <a16:creationId xmlns:a16="http://schemas.microsoft.com/office/drawing/2014/main" id="{CA743C58-0061-4731-ADD4-38EF9E64A2FC}"/>
              </a:ext>
            </a:extLst>
          </p:cNvPr>
          <p:cNvSpPr/>
          <p:nvPr/>
        </p:nvSpPr>
        <p:spPr bwMode="auto">
          <a:xfrm>
            <a:off x="1" y="30053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7" name="Right Arrow 99">
            <a:extLst>
              <a:ext uri="{FF2B5EF4-FFF2-40B4-BE49-F238E27FC236}">
                <a16:creationId xmlns:a16="http://schemas.microsoft.com/office/drawing/2014/main" id="{3581BB5E-952B-4C3B-ACE1-E6D94395B7A5}"/>
              </a:ext>
            </a:extLst>
          </p:cNvPr>
          <p:cNvSpPr/>
          <p:nvPr/>
        </p:nvSpPr>
        <p:spPr bwMode="auto">
          <a:xfrm>
            <a:off x="1" y="35093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8" name="Right Arrow 100">
            <a:extLst>
              <a:ext uri="{FF2B5EF4-FFF2-40B4-BE49-F238E27FC236}">
                <a16:creationId xmlns:a16="http://schemas.microsoft.com/office/drawing/2014/main" id="{43F81C37-F68F-4029-A760-815AD6EB4D6A}"/>
              </a:ext>
            </a:extLst>
          </p:cNvPr>
          <p:cNvSpPr/>
          <p:nvPr/>
        </p:nvSpPr>
        <p:spPr bwMode="auto">
          <a:xfrm>
            <a:off x="1" y="42294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0" name="Right Arrow 101">
            <a:extLst>
              <a:ext uri="{FF2B5EF4-FFF2-40B4-BE49-F238E27FC236}">
                <a16:creationId xmlns:a16="http://schemas.microsoft.com/office/drawing/2014/main" id="{E88E3BB1-1787-4405-A74A-A60F59C5EEB8}"/>
              </a:ext>
            </a:extLst>
          </p:cNvPr>
          <p:cNvSpPr/>
          <p:nvPr/>
        </p:nvSpPr>
        <p:spPr bwMode="auto">
          <a:xfrm>
            <a:off x="1" y="48055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3" name="Right Arrow 102">
            <a:extLst>
              <a:ext uri="{FF2B5EF4-FFF2-40B4-BE49-F238E27FC236}">
                <a16:creationId xmlns:a16="http://schemas.microsoft.com/office/drawing/2014/main" id="{C0368969-63A2-4389-9258-A1568111F12E}"/>
              </a:ext>
            </a:extLst>
          </p:cNvPr>
          <p:cNvSpPr/>
          <p:nvPr/>
        </p:nvSpPr>
        <p:spPr bwMode="auto">
          <a:xfrm>
            <a:off x="1" y="55256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4" name="Right Arrow 103">
            <a:extLst>
              <a:ext uri="{FF2B5EF4-FFF2-40B4-BE49-F238E27FC236}">
                <a16:creationId xmlns:a16="http://schemas.microsoft.com/office/drawing/2014/main" id="{243D3972-C5D0-4343-A953-71EA3A63C0C7}"/>
              </a:ext>
            </a:extLst>
          </p:cNvPr>
          <p:cNvSpPr/>
          <p:nvPr/>
        </p:nvSpPr>
        <p:spPr bwMode="auto">
          <a:xfrm>
            <a:off x="1" y="60296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2614583-9314-494C-962A-EF412ECF1EA2}"/>
              </a:ext>
            </a:extLst>
          </p:cNvPr>
          <p:cNvSpPr/>
          <p:nvPr/>
        </p:nvSpPr>
        <p:spPr bwMode="auto">
          <a:xfrm>
            <a:off x="910477" y="155679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9887EBB4-30BB-45A2-AA87-46C97E985645}"/>
              </a:ext>
            </a:extLst>
          </p:cNvPr>
          <p:cNvSpPr/>
          <p:nvPr/>
        </p:nvSpPr>
        <p:spPr bwMode="auto">
          <a:xfrm>
            <a:off x="910475" y="281868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6BE48F25-76E5-4D55-805B-86E66D2B6AF1}"/>
              </a:ext>
            </a:extLst>
          </p:cNvPr>
          <p:cNvSpPr/>
          <p:nvPr/>
        </p:nvSpPr>
        <p:spPr bwMode="auto">
          <a:xfrm>
            <a:off x="910477" y="407707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E8CEF36-0FB8-4822-9C36-6F071B87F7DA}"/>
              </a:ext>
            </a:extLst>
          </p:cNvPr>
          <p:cNvSpPr/>
          <p:nvPr/>
        </p:nvSpPr>
        <p:spPr bwMode="auto">
          <a:xfrm>
            <a:off x="910475" y="533896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E3270C64-F29A-4017-B226-B9D22DB9F48B}"/>
              </a:ext>
            </a:extLst>
          </p:cNvPr>
          <p:cNvSpPr/>
          <p:nvPr/>
        </p:nvSpPr>
        <p:spPr bwMode="auto">
          <a:xfrm>
            <a:off x="4662625" y="1556793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652657C-4D50-4017-BA4F-949EB01398DF}"/>
              </a:ext>
            </a:extLst>
          </p:cNvPr>
          <p:cNvSpPr/>
          <p:nvPr/>
        </p:nvSpPr>
        <p:spPr bwMode="auto">
          <a:xfrm>
            <a:off x="4662625" y="282356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E49F710-7F9A-440F-A164-76AD8DC9A42A}"/>
              </a:ext>
            </a:extLst>
          </p:cNvPr>
          <p:cNvSpPr/>
          <p:nvPr/>
        </p:nvSpPr>
        <p:spPr bwMode="auto">
          <a:xfrm>
            <a:off x="4662625" y="408081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298391B1-BC94-4821-8450-E050690C9183}"/>
              </a:ext>
            </a:extLst>
          </p:cNvPr>
          <p:cNvSpPr/>
          <p:nvPr/>
        </p:nvSpPr>
        <p:spPr bwMode="auto">
          <a:xfrm>
            <a:off x="4650996" y="533806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3" name="Right Arrow 131">
            <a:extLst>
              <a:ext uri="{FF2B5EF4-FFF2-40B4-BE49-F238E27FC236}">
                <a16:creationId xmlns:a16="http://schemas.microsoft.com/office/drawing/2014/main" id="{BB97F23F-414D-4202-B2A7-16F1159652E5}"/>
              </a:ext>
            </a:extLst>
          </p:cNvPr>
          <p:cNvSpPr/>
          <p:nvPr/>
        </p:nvSpPr>
        <p:spPr bwMode="auto">
          <a:xfrm rot="2422284">
            <a:off x="1993452" y="252469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4" name="Right Arrow 135">
            <a:extLst>
              <a:ext uri="{FF2B5EF4-FFF2-40B4-BE49-F238E27FC236}">
                <a16:creationId xmlns:a16="http://schemas.microsoft.com/office/drawing/2014/main" id="{98E396CD-1781-425B-897B-4E4F0AF67B2E}"/>
              </a:ext>
            </a:extLst>
          </p:cNvPr>
          <p:cNvSpPr/>
          <p:nvPr/>
        </p:nvSpPr>
        <p:spPr bwMode="auto">
          <a:xfrm rot="2422284">
            <a:off x="1992657" y="374882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5" name="Right Arrow 136">
            <a:extLst>
              <a:ext uri="{FF2B5EF4-FFF2-40B4-BE49-F238E27FC236}">
                <a16:creationId xmlns:a16="http://schemas.microsoft.com/office/drawing/2014/main" id="{4112F847-B4D6-4AFD-BA33-ADC63D33004D}"/>
              </a:ext>
            </a:extLst>
          </p:cNvPr>
          <p:cNvSpPr/>
          <p:nvPr/>
        </p:nvSpPr>
        <p:spPr bwMode="auto">
          <a:xfrm rot="2422284">
            <a:off x="1979971" y="518898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6" name="Right Arrow 137">
            <a:extLst>
              <a:ext uri="{FF2B5EF4-FFF2-40B4-BE49-F238E27FC236}">
                <a16:creationId xmlns:a16="http://schemas.microsoft.com/office/drawing/2014/main" id="{E4BD749A-559C-4F62-B141-967F1324200D}"/>
              </a:ext>
            </a:extLst>
          </p:cNvPr>
          <p:cNvSpPr/>
          <p:nvPr/>
        </p:nvSpPr>
        <p:spPr bwMode="auto">
          <a:xfrm rot="19200000">
            <a:off x="2033497" y="5265833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7" name="Right Arrow 138">
            <a:extLst>
              <a:ext uri="{FF2B5EF4-FFF2-40B4-BE49-F238E27FC236}">
                <a16:creationId xmlns:a16="http://schemas.microsoft.com/office/drawing/2014/main" id="{6AE4D3EF-A9F3-48E3-BD38-795DA2B671EE}"/>
              </a:ext>
            </a:extLst>
          </p:cNvPr>
          <p:cNvSpPr/>
          <p:nvPr/>
        </p:nvSpPr>
        <p:spPr bwMode="auto">
          <a:xfrm rot="19200000">
            <a:off x="1972385" y="404169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8" name="Right Arrow 139">
            <a:extLst>
              <a:ext uri="{FF2B5EF4-FFF2-40B4-BE49-F238E27FC236}">
                <a16:creationId xmlns:a16="http://schemas.microsoft.com/office/drawing/2014/main" id="{E8E01CE1-542D-452A-B5F9-26E654FA3394}"/>
              </a:ext>
            </a:extLst>
          </p:cNvPr>
          <p:cNvSpPr/>
          <p:nvPr/>
        </p:nvSpPr>
        <p:spPr bwMode="auto">
          <a:xfrm rot="19200000">
            <a:off x="1982750" y="267354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8" name="Right Arrow 140">
            <a:extLst>
              <a:ext uri="{FF2B5EF4-FFF2-40B4-BE49-F238E27FC236}">
                <a16:creationId xmlns:a16="http://schemas.microsoft.com/office/drawing/2014/main" id="{2B4A47E5-0185-4190-95AD-64F0EFF87487}"/>
              </a:ext>
            </a:extLst>
          </p:cNvPr>
          <p:cNvSpPr/>
          <p:nvPr/>
        </p:nvSpPr>
        <p:spPr bwMode="auto">
          <a:xfrm rot="18579290">
            <a:off x="2156266" y="4522865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9" name="Right Arrow 141">
            <a:extLst>
              <a:ext uri="{FF2B5EF4-FFF2-40B4-BE49-F238E27FC236}">
                <a16:creationId xmlns:a16="http://schemas.microsoft.com/office/drawing/2014/main" id="{B2582F79-8C20-41FA-A23F-44A7717B3BCB}"/>
              </a:ext>
            </a:extLst>
          </p:cNvPr>
          <p:cNvSpPr/>
          <p:nvPr/>
        </p:nvSpPr>
        <p:spPr bwMode="auto">
          <a:xfrm rot="18579290">
            <a:off x="2142530" y="324737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0" name="Right Arrow 142">
            <a:extLst>
              <a:ext uri="{FF2B5EF4-FFF2-40B4-BE49-F238E27FC236}">
                <a16:creationId xmlns:a16="http://schemas.microsoft.com/office/drawing/2014/main" id="{8176877B-A136-4770-8BFD-DAA9DC77099E}"/>
              </a:ext>
            </a:extLst>
          </p:cNvPr>
          <p:cNvSpPr/>
          <p:nvPr/>
        </p:nvSpPr>
        <p:spPr bwMode="auto">
          <a:xfrm rot="3000000">
            <a:off x="1710034" y="3184629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1" name="Right Arrow 143">
            <a:extLst>
              <a:ext uri="{FF2B5EF4-FFF2-40B4-BE49-F238E27FC236}">
                <a16:creationId xmlns:a16="http://schemas.microsoft.com/office/drawing/2014/main" id="{019B2137-6C53-408A-83A6-342EBCBE3C1F}"/>
              </a:ext>
            </a:extLst>
          </p:cNvPr>
          <p:cNvSpPr/>
          <p:nvPr/>
        </p:nvSpPr>
        <p:spPr bwMode="auto">
          <a:xfrm rot="3000000">
            <a:off x="2137109" y="455647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2" name="Right Arrow 144">
            <a:extLst>
              <a:ext uri="{FF2B5EF4-FFF2-40B4-BE49-F238E27FC236}">
                <a16:creationId xmlns:a16="http://schemas.microsoft.com/office/drawing/2014/main" id="{BCD181C5-FEA3-4843-A0AC-3BBD1CB9EC06}"/>
              </a:ext>
            </a:extLst>
          </p:cNvPr>
          <p:cNvSpPr/>
          <p:nvPr/>
        </p:nvSpPr>
        <p:spPr bwMode="auto">
          <a:xfrm rot="3538395">
            <a:off x="1375007" y="4030750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3" name="Right Arrow 145">
            <a:extLst>
              <a:ext uri="{FF2B5EF4-FFF2-40B4-BE49-F238E27FC236}">
                <a16:creationId xmlns:a16="http://schemas.microsoft.com/office/drawing/2014/main" id="{74EDB1AB-C8ED-45D0-B368-B0487EF1A357}"/>
              </a:ext>
            </a:extLst>
          </p:cNvPr>
          <p:cNvSpPr/>
          <p:nvPr/>
        </p:nvSpPr>
        <p:spPr bwMode="auto">
          <a:xfrm rot="18158471">
            <a:off x="1502788" y="3953294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Three neat time-multiplexing tricks</a:t>
            </a:r>
          </a:p>
        </p:txBody>
      </p:sp>
    </p:spTree>
    <p:extLst>
      <p:ext uri="{BB962C8B-B14F-4D97-AF65-F5344CB8AC3E}">
        <p14:creationId xmlns:p14="http://schemas.microsoft.com/office/powerpoint/2010/main" val="8726578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ight Arrow 89">
            <a:extLst>
              <a:ext uri="{FF2B5EF4-FFF2-40B4-BE49-F238E27FC236}">
                <a16:creationId xmlns:a16="http://schemas.microsoft.com/office/drawing/2014/main" id="{BF07CBD1-3855-4AA1-8B63-5DCC4C85C82D}"/>
              </a:ext>
            </a:extLst>
          </p:cNvPr>
          <p:cNvSpPr/>
          <p:nvPr/>
        </p:nvSpPr>
        <p:spPr bwMode="auto">
          <a:xfrm>
            <a:off x="2339096" y="155679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8" name="Right Arrow 90">
            <a:extLst>
              <a:ext uri="{FF2B5EF4-FFF2-40B4-BE49-F238E27FC236}">
                <a16:creationId xmlns:a16="http://schemas.microsoft.com/office/drawing/2014/main" id="{600C796B-32DC-41B1-ACC1-64CFAEC5DA07}"/>
              </a:ext>
            </a:extLst>
          </p:cNvPr>
          <p:cNvSpPr/>
          <p:nvPr/>
        </p:nvSpPr>
        <p:spPr bwMode="auto">
          <a:xfrm>
            <a:off x="2335918" y="2780928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9" name="Right Arrow 91">
            <a:extLst>
              <a:ext uri="{FF2B5EF4-FFF2-40B4-BE49-F238E27FC236}">
                <a16:creationId xmlns:a16="http://schemas.microsoft.com/office/drawing/2014/main" id="{0245C1AA-9EE9-4032-9F56-5F3130C17A7C}"/>
              </a:ext>
            </a:extLst>
          </p:cNvPr>
          <p:cNvSpPr/>
          <p:nvPr/>
        </p:nvSpPr>
        <p:spPr bwMode="auto">
          <a:xfrm>
            <a:off x="2335917" y="4077072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2" name="Right Arrow 92">
            <a:extLst>
              <a:ext uri="{FF2B5EF4-FFF2-40B4-BE49-F238E27FC236}">
                <a16:creationId xmlns:a16="http://schemas.microsoft.com/office/drawing/2014/main" id="{AF399165-8380-47C4-A7DE-F7188BB03AE3}"/>
              </a:ext>
            </a:extLst>
          </p:cNvPr>
          <p:cNvSpPr/>
          <p:nvPr/>
        </p:nvSpPr>
        <p:spPr bwMode="auto">
          <a:xfrm>
            <a:off x="2339096" y="5301208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3" name="Right Arrow 6">
            <a:extLst>
              <a:ext uri="{FF2B5EF4-FFF2-40B4-BE49-F238E27FC236}">
                <a16:creationId xmlns:a16="http://schemas.microsoft.com/office/drawing/2014/main" id="{B2B9E07E-D629-4543-9EDA-2EA627EFDCF8}"/>
              </a:ext>
            </a:extLst>
          </p:cNvPr>
          <p:cNvSpPr/>
          <p:nvPr/>
        </p:nvSpPr>
        <p:spPr bwMode="auto">
          <a:xfrm>
            <a:off x="1" y="15567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4" name="Right Arrow 24">
            <a:extLst>
              <a:ext uri="{FF2B5EF4-FFF2-40B4-BE49-F238E27FC236}">
                <a16:creationId xmlns:a16="http://schemas.microsoft.com/office/drawing/2014/main" id="{C5AA8498-3770-46A4-8CFF-383685EAEDA4}"/>
              </a:ext>
            </a:extLst>
          </p:cNvPr>
          <p:cNvSpPr/>
          <p:nvPr/>
        </p:nvSpPr>
        <p:spPr bwMode="auto">
          <a:xfrm>
            <a:off x="1" y="21328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5" name="Right Arrow 25">
            <a:extLst>
              <a:ext uri="{FF2B5EF4-FFF2-40B4-BE49-F238E27FC236}">
                <a16:creationId xmlns:a16="http://schemas.microsoft.com/office/drawing/2014/main" id="{FB9C8DE4-409C-402E-85C2-BB8BFD96C398}"/>
              </a:ext>
            </a:extLst>
          </p:cNvPr>
          <p:cNvSpPr/>
          <p:nvPr/>
        </p:nvSpPr>
        <p:spPr bwMode="auto">
          <a:xfrm>
            <a:off x="1" y="28529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6" name="Right Arrow 27">
            <a:extLst>
              <a:ext uri="{FF2B5EF4-FFF2-40B4-BE49-F238E27FC236}">
                <a16:creationId xmlns:a16="http://schemas.microsoft.com/office/drawing/2014/main" id="{962974B8-6F11-443C-A505-764E042B6AC3}"/>
              </a:ext>
            </a:extLst>
          </p:cNvPr>
          <p:cNvSpPr/>
          <p:nvPr/>
        </p:nvSpPr>
        <p:spPr bwMode="auto">
          <a:xfrm>
            <a:off x="1" y="33569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7" name="Right Arrow 28">
            <a:extLst>
              <a:ext uri="{FF2B5EF4-FFF2-40B4-BE49-F238E27FC236}">
                <a16:creationId xmlns:a16="http://schemas.microsoft.com/office/drawing/2014/main" id="{1F589F20-F269-46B6-BFDD-D2CACCB617BF}"/>
              </a:ext>
            </a:extLst>
          </p:cNvPr>
          <p:cNvSpPr/>
          <p:nvPr/>
        </p:nvSpPr>
        <p:spPr bwMode="auto">
          <a:xfrm>
            <a:off x="1" y="40770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1" name="Right Arrow 30">
            <a:extLst>
              <a:ext uri="{FF2B5EF4-FFF2-40B4-BE49-F238E27FC236}">
                <a16:creationId xmlns:a16="http://schemas.microsoft.com/office/drawing/2014/main" id="{2000F600-3CCD-466B-BF67-6DBDAA3B9699}"/>
              </a:ext>
            </a:extLst>
          </p:cNvPr>
          <p:cNvSpPr/>
          <p:nvPr/>
        </p:nvSpPr>
        <p:spPr bwMode="auto">
          <a:xfrm>
            <a:off x="1" y="46531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2" name="Right Arrow 35">
            <a:extLst>
              <a:ext uri="{FF2B5EF4-FFF2-40B4-BE49-F238E27FC236}">
                <a16:creationId xmlns:a16="http://schemas.microsoft.com/office/drawing/2014/main" id="{22793AB8-B0A2-489A-B7D9-754F6AF84712}"/>
              </a:ext>
            </a:extLst>
          </p:cNvPr>
          <p:cNvSpPr/>
          <p:nvPr/>
        </p:nvSpPr>
        <p:spPr bwMode="auto">
          <a:xfrm>
            <a:off x="1" y="53732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3" name="Right Arrow 39">
            <a:extLst>
              <a:ext uri="{FF2B5EF4-FFF2-40B4-BE49-F238E27FC236}">
                <a16:creationId xmlns:a16="http://schemas.microsoft.com/office/drawing/2014/main" id="{B0465D96-964A-4C8D-8176-C9324F2B1EDF}"/>
              </a:ext>
            </a:extLst>
          </p:cNvPr>
          <p:cNvSpPr/>
          <p:nvPr/>
        </p:nvSpPr>
        <p:spPr bwMode="auto">
          <a:xfrm>
            <a:off x="1" y="58772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4" name="Right Arrow 96">
            <a:extLst>
              <a:ext uri="{FF2B5EF4-FFF2-40B4-BE49-F238E27FC236}">
                <a16:creationId xmlns:a16="http://schemas.microsoft.com/office/drawing/2014/main" id="{48F58F6E-456B-4D53-B837-3C2DD0ABE325}"/>
              </a:ext>
            </a:extLst>
          </p:cNvPr>
          <p:cNvSpPr/>
          <p:nvPr/>
        </p:nvSpPr>
        <p:spPr bwMode="auto">
          <a:xfrm>
            <a:off x="1" y="17091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5" name="Right Arrow 97">
            <a:extLst>
              <a:ext uri="{FF2B5EF4-FFF2-40B4-BE49-F238E27FC236}">
                <a16:creationId xmlns:a16="http://schemas.microsoft.com/office/drawing/2014/main" id="{93D5C321-4485-4097-B366-2C80044DD4CC}"/>
              </a:ext>
            </a:extLst>
          </p:cNvPr>
          <p:cNvSpPr/>
          <p:nvPr/>
        </p:nvSpPr>
        <p:spPr bwMode="auto">
          <a:xfrm>
            <a:off x="1" y="22852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6" name="Right Arrow 98">
            <a:extLst>
              <a:ext uri="{FF2B5EF4-FFF2-40B4-BE49-F238E27FC236}">
                <a16:creationId xmlns:a16="http://schemas.microsoft.com/office/drawing/2014/main" id="{CA743C58-0061-4731-ADD4-38EF9E64A2FC}"/>
              </a:ext>
            </a:extLst>
          </p:cNvPr>
          <p:cNvSpPr/>
          <p:nvPr/>
        </p:nvSpPr>
        <p:spPr bwMode="auto">
          <a:xfrm>
            <a:off x="1" y="30053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7" name="Right Arrow 99">
            <a:extLst>
              <a:ext uri="{FF2B5EF4-FFF2-40B4-BE49-F238E27FC236}">
                <a16:creationId xmlns:a16="http://schemas.microsoft.com/office/drawing/2014/main" id="{3581BB5E-952B-4C3B-ACE1-E6D94395B7A5}"/>
              </a:ext>
            </a:extLst>
          </p:cNvPr>
          <p:cNvSpPr/>
          <p:nvPr/>
        </p:nvSpPr>
        <p:spPr bwMode="auto">
          <a:xfrm>
            <a:off x="1" y="35093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8" name="Right Arrow 100">
            <a:extLst>
              <a:ext uri="{FF2B5EF4-FFF2-40B4-BE49-F238E27FC236}">
                <a16:creationId xmlns:a16="http://schemas.microsoft.com/office/drawing/2014/main" id="{43F81C37-F68F-4029-A760-815AD6EB4D6A}"/>
              </a:ext>
            </a:extLst>
          </p:cNvPr>
          <p:cNvSpPr/>
          <p:nvPr/>
        </p:nvSpPr>
        <p:spPr bwMode="auto">
          <a:xfrm>
            <a:off x="1" y="42294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0" name="Right Arrow 101">
            <a:extLst>
              <a:ext uri="{FF2B5EF4-FFF2-40B4-BE49-F238E27FC236}">
                <a16:creationId xmlns:a16="http://schemas.microsoft.com/office/drawing/2014/main" id="{E88E3BB1-1787-4405-A74A-A60F59C5EEB8}"/>
              </a:ext>
            </a:extLst>
          </p:cNvPr>
          <p:cNvSpPr/>
          <p:nvPr/>
        </p:nvSpPr>
        <p:spPr bwMode="auto">
          <a:xfrm>
            <a:off x="1" y="48055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3" name="Right Arrow 102">
            <a:extLst>
              <a:ext uri="{FF2B5EF4-FFF2-40B4-BE49-F238E27FC236}">
                <a16:creationId xmlns:a16="http://schemas.microsoft.com/office/drawing/2014/main" id="{C0368969-63A2-4389-9258-A1568111F12E}"/>
              </a:ext>
            </a:extLst>
          </p:cNvPr>
          <p:cNvSpPr/>
          <p:nvPr/>
        </p:nvSpPr>
        <p:spPr bwMode="auto">
          <a:xfrm>
            <a:off x="1" y="55256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4" name="Right Arrow 103">
            <a:extLst>
              <a:ext uri="{FF2B5EF4-FFF2-40B4-BE49-F238E27FC236}">
                <a16:creationId xmlns:a16="http://schemas.microsoft.com/office/drawing/2014/main" id="{243D3972-C5D0-4343-A953-71EA3A63C0C7}"/>
              </a:ext>
            </a:extLst>
          </p:cNvPr>
          <p:cNvSpPr/>
          <p:nvPr/>
        </p:nvSpPr>
        <p:spPr bwMode="auto">
          <a:xfrm>
            <a:off x="1" y="60296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2614583-9314-494C-962A-EF412ECF1EA2}"/>
              </a:ext>
            </a:extLst>
          </p:cNvPr>
          <p:cNvSpPr/>
          <p:nvPr/>
        </p:nvSpPr>
        <p:spPr bwMode="auto">
          <a:xfrm>
            <a:off x="910477" y="155679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9887EBB4-30BB-45A2-AA87-46C97E985645}"/>
              </a:ext>
            </a:extLst>
          </p:cNvPr>
          <p:cNvSpPr/>
          <p:nvPr/>
        </p:nvSpPr>
        <p:spPr bwMode="auto">
          <a:xfrm>
            <a:off x="910475" y="281868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6BE48F25-76E5-4D55-805B-86E66D2B6AF1}"/>
              </a:ext>
            </a:extLst>
          </p:cNvPr>
          <p:cNvSpPr/>
          <p:nvPr/>
        </p:nvSpPr>
        <p:spPr bwMode="auto">
          <a:xfrm>
            <a:off x="910477" y="407707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E8CEF36-0FB8-4822-9C36-6F071B87F7DA}"/>
              </a:ext>
            </a:extLst>
          </p:cNvPr>
          <p:cNvSpPr/>
          <p:nvPr/>
        </p:nvSpPr>
        <p:spPr bwMode="auto">
          <a:xfrm>
            <a:off x="910475" y="533896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E3270C64-F29A-4017-B226-B9D22DB9F48B}"/>
              </a:ext>
            </a:extLst>
          </p:cNvPr>
          <p:cNvSpPr/>
          <p:nvPr/>
        </p:nvSpPr>
        <p:spPr bwMode="auto">
          <a:xfrm>
            <a:off x="4662625" y="1556793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652657C-4D50-4017-BA4F-949EB01398DF}"/>
              </a:ext>
            </a:extLst>
          </p:cNvPr>
          <p:cNvSpPr/>
          <p:nvPr/>
        </p:nvSpPr>
        <p:spPr bwMode="auto">
          <a:xfrm>
            <a:off x="4662625" y="282356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E49F710-7F9A-440F-A164-76AD8DC9A42A}"/>
              </a:ext>
            </a:extLst>
          </p:cNvPr>
          <p:cNvSpPr/>
          <p:nvPr/>
        </p:nvSpPr>
        <p:spPr bwMode="auto">
          <a:xfrm>
            <a:off x="4662625" y="408081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298391B1-BC94-4821-8450-E050690C9183}"/>
              </a:ext>
            </a:extLst>
          </p:cNvPr>
          <p:cNvSpPr/>
          <p:nvPr/>
        </p:nvSpPr>
        <p:spPr bwMode="auto">
          <a:xfrm>
            <a:off x="4650996" y="533806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3" name="Right Arrow 131">
            <a:extLst>
              <a:ext uri="{FF2B5EF4-FFF2-40B4-BE49-F238E27FC236}">
                <a16:creationId xmlns:a16="http://schemas.microsoft.com/office/drawing/2014/main" id="{BB97F23F-414D-4202-B2A7-16F1159652E5}"/>
              </a:ext>
            </a:extLst>
          </p:cNvPr>
          <p:cNvSpPr/>
          <p:nvPr/>
        </p:nvSpPr>
        <p:spPr bwMode="auto">
          <a:xfrm rot="2422284">
            <a:off x="1993452" y="252469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4" name="Right Arrow 135">
            <a:extLst>
              <a:ext uri="{FF2B5EF4-FFF2-40B4-BE49-F238E27FC236}">
                <a16:creationId xmlns:a16="http://schemas.microsoft.com/office/drawing/2014/main" id="{98E396CD-1781-425B-897B-4E4F0AF67B2E}"/>
              </a:ext>
            </a:extLst>
          </p:cNvPr>
          <p:cNvSpPr/>
          <p:nvPr/>
        </p:nvSpPr>
        <p:spPr bwMode="auto">
          <a:xfrm rot="2422284">
            <a:off x="1992657" y="374882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5" name="Right Arrow 136">
            <a:extLst>
              <a:ext uri="{FF2B5EF4-FFF2-40B4-BE49-F238E27FC236}">
                <a16:creationId xmlns:a16="http://schemas.microsoft.com/office/drawing/2014/main" id="{4112F847-B4D6-4AFD-BA33-ADC63D33004D}"/>
              </a:ext>
            </a:extLst>
          </p:cNvPr>
          <p:cNvSpPr/>
          <p:nvPr/>
        </p:nvSpPr>
        <p:spPr bwMode="auto">
          <a:xfrm rot="2422284">
            <a:off x="1979971" y="518898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6" name="Right Arrow 137">
            <a:extLst>
              <a:ext uri="{FF2B5EF4-FFF2-40B4-BE49-F238E27FC236}">
                <a16:creationId xmlns:a16="http://schemas.microsoft.com/office/drawing/2014/main" id="{E4BD749A-559C-4F62-B141-967F1324200D}"/>
              </a:ext>
            </a:extLst>
          </p:cNvPr>
          <p:cNvSpPr/>
          <p:nvPr/>
        </p:nvSpPr>
        <p:spPr bwMode="auto">
          <a:xfrm rot="19200000">
            <a:off x="2033497" y="5265833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7" name="Right Arrow 138">
            <a:extLst>
              <a:ext uri="{FF2B5EF4-FFF2-40B4-BE49-F238E27FC236}">
                <a16:creationId xmlns:a16="http://schemas.microsoft.com/office/drawing/2014/main" id="{6AE4D3EF-A9F3-48E3-BD38-795DA2B671EE}"/>
              </a:ext>
            </a:extLst>
          </p:cNvPr>
          <p:cNvSpPr/>
          <p:nvPr/>
        </p:nvSpPr>
        <p:spPr bwMode="auto">
          <a:xfrm rot="19200000">
            <a:off x="1972385" y="404169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8" name="Right Arrow 139">
            <a:extLst>
              <a:ext uri="{FF2B5EF4-FFF2-40B4-BE49-F238E27FC236}">
                <a16:creationId xmlns:a16="http://schemas.microsoft.com/office/drawing/2014/main" id="{E8E01CE1-542D-452A-B5F9-26E654FA3394}"/>
              </a:ext>
            </a:extLst>
          </p:cNvPr>
          <p:cNvSpPr/>
          <p:nvPr/>
        </p:nvSpPr>
        <p:spPr bwMode="auto">
          <a:xfrm rot="19200000">
            <a:off x="1982750" y="267354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8" name="Right Arrow 140">
            <a:extLst>
              <a:ext uri="{FF2B5EF4-FFF2-40B4-BE49-F238E27FC236}">
                <a16:creationId xmlns:a16="http://schemas.microsoft.com/office/drawing/2014/main" id="{2B4A47E5-0185-4190-95AD-64F0EFF87487}"/>
              </a:ext>
            </a:extLst>
          </p:cNvPr>
          <p:cNvSpPr/>
          <p:nvPr/>
        </p:nvSpPr>
        <p:spPr bwMode="auto">
          <a:xfrm rot="18579290">
            <a:off x="2156266" y="4522865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9" name="Right Arrow 141">
            <a:extLst>
              <a:ext uri="{FF2B5EF4-FFF2-40B4-BE49-F238E27FC236}">
                <a16:creationId xmlns:a16="http://schemas.microsoft.com/office/drawing/2014/main" id="{B2582F79-8C20-41FA-A23F-44A7717B3BCB}"/>
              </a:ext>
            </a:extLst>
          </p:cNvPr>
          <p:cNvSpPr/>
          <p:nvPr/>
        </p:nvSpPr>
        <p:spPr bwMode="auto">
          <a:xfrm rot="18579290">
            <a:off x="2142530" y="324737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0" name="Right Arrow 142">
            <a:extLst>
              <a:ext uri="{FF2B5EF4-FFF2-40B4-BE49-F238E27FC236}">
                <a16:creationId xmlns:a16="http://schemas.microsoft.com/office/drawing/2014/main" id="{8176877B-A136-4770-8BFD-DAA9DC77099E}"/>
              </a:ext>
            </a:extLst>
          </p:cNvPr>
          <p:cNvSpPr/>
          <p:nvPr/>
        </p:nvSpPr>
        <p:spPr bwMode="auto">
          <a:xfrm rot="3000000">
            <a:off x="1710034" y="3184629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1" name="Right Arrow 143">
            <a:extLst>
              <a:ext uri="{FF2B5EF4-FFF2-40B4-BE49-F238E27FC236}">
                <a16:creationId xmlns:a16="http://schemas.microsoft.com/office/drawing/2014/main" id="{019B2137-6C53-408A-83A6-342EBCBE3C1F}"/>
              </a:ext>
            </a:extLst>
          </p:cNvPr>
          <p:cNvSpPr/>
          <p:nvPr/>
        </p:nvSpPr>
        <p:spPr bwMode="auto">
          <a:xfrm rot="3000000">
            <a:off x="2137109" y="455647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2" name="Right Arrow 144">
            <a:extLst>
              <a:ext uri="{FF2B5EF4-FFF2-40B4-BE49-F238E27FC236}">
                <a16:creationId xmlns:a16="http://schemas.microsoft.com/office/drawing/2014/main" id="{BCD181C5-FEA3-4843-A0AC-3BBD1CB9EC06}"/>
              </a:ext>
            </a:extLst>
          </p:cNvPr>
          <p:cNvSpPr/>
          <p:nvPr/>
        </p:nvSpPr>
        <p:spPr bwMode="auto">
          <a:xfrm rot="3538395">
            <a:off x="1375007" y="4030750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3" name="Right Arrow 145">
            <a:extLst>
              <a:ext uri="{FF2B5EF4-FFF2-40B4-BE49-F238E27FC236}">
                <a16:creationId xmlns:a16="http://schemas.microsoft.com/office/drawing/2014/main" id="{74EDB1AB-C8ED-45D0-B368-B0487EF1A357}"/>
              </a:ext>
            </a:extLst>
          </p:cNvPr>
          <p:cNvSpPr/>
          <p:nvPr/>
        </p:nvSpPr>
        <p:spPr bwMode="auto">
          <a:xfrm rot="18158471">
            <a:off x="1502788" y="3953294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5" name="Right Arrow 149">
            <a:extLst>
              <a:ext uri="{FF2B5EF4-FFF2-40B4-BE49-F238E27FC236}">
                <a16:creationId xmlns:a16="http://schemas.microsoft.com/office/drawing/2014/main" id="{A3275CCF-F686-471C-8C02-32D0246FEAB6}"/>
              </a:ext>
            </a:extLst>
          </p:cNvPr>
          <p:cNvSpPr/>
          <p:nvPr/>
        </p:nvSpPr>
        <p:spPr bwMode="auto">
          <a:xfrm>
            <a:off x="6113743" y="155679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6" name="Right Arrow 150">
            <a:extLst>
              <a:ext uri="{FF2B5EF4-FFF2-40B4-BE49-F238E27FC236}">
                <a16:creationId xmlns:a16="http://schemas.microsoft.com/office/drawing/2014/main" id="{D5ECE6F8-8768-4EAB-92B0-C05ABA3EF579}"/>
              </a:ext>
            </a:extLst>
          </p:cNvPr>
          <p:cNvSpPr/>
          <p:nvPr/>
        </p:nvSpPr>
        <p:spPr bwMode="auto">
          <a:xfrm>
            <a:off x="6113744" y="281868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7" name="Right Arrow 151">
            <a:extLst>
              <a:ext uri="{FF2B5EF4-FFF2-40B4-BE49-F238E27FC236}">
                <a16:creationId xmlns:a16="http://schemas.microsoft.com/office/drawing/2014/main" id="{35BC9C9F-AF52-4D1C-899E-C54EAFD227F0}"/>
              </a:ext>
            </a:extLst>
          </p:cNvPr>
          <p:cNvSpPr/>
          <p:nvPr/>
        </p:nvSpPr>
        <p:spPr bwMode="auto">
          <a:xfrm>
            <a:off x="6113746" y="408057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8" name="Right Arrow 152">
            <a:extLst>
              <a:ext uri="{FF2B5EF4-FFF2-40B4-BE49-F238E27FC236}">
                <a16:creationId xmlns:a16="http://schemas.microsoft.com/office/drawing/2014/main" id="{28451092-3229-479F-BCBC-9D6623937A95}"/>
              </a:ext>
            </a:extLst>
          </p:cNvPr>
          <p:cNvSpPr/>
          <p:nvPr/>
        </p:nvSpPr>
        <p:spPr bwMode="auto">
          <a:xfrm>
            <a:off x="6113747" y="5342459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Three neat time-multiplexing tricks</a:t>
            </a:r>
          </a:p>
        </p:txBody>
      </p:sp>
      <p:sp>
        <p:nvSpPr>
          <p:cNvPr id="335" name="Right Arrow 149">
            <a:extLst>
              <a:ext uri="{FF2B5EF4-FFF2-40B4-BE49-F238E27FC236}">
                <a16:creationId xmlns:a16="http://schemas.microsoft.com/office/drawing/2014/main" id="{08569E01-C7ED-44B0-A75A-7A4707D7833B}"/>
              </a:ext>
            </a:extLst>
          </p:cNvPr>
          <p:cNvSpPr/>
          <p:nvPr/>
        </p:nvSpPr>
        <p:spPr bwMode="auto">
          <a:xfrm>
            <a:off x="6104255" y="1779319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36" name="Right Arrow 150">
            <a:extLst>
              <a:ext uri="{FF2B5EF4-FFF2-40B4-BE49-F238E27FC236}">
                <a16:creationId xmlns:a16="http://schemas.microsoft.com/office/drawing/2014/main" id="{87A428D7-2531-4995-B7C1-22801AC22AFA}"/>
              </a:ext>
            </a:extLst>
          </p:cNvPr>
          <p:cNvSpPr/>
          <p:nvPr/>
        </p:nvSpPr>
        <p:spPr bwMode="auto">
          <a:xfrm>
            <a:off x="6104256" y="3041208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37" name="Right Arrow 151">
            <a:extLst>
              <a:ext uri="{FF2B5EF4-FFF2-40B4-BE49-F238E27FC236}">
                <a16:creationId xmlns:a16="http://schemas.microsoft.com/office/drawing/2014/main" id="{488D0C2C-2245-42EB-AEEA-AEDABB5D709F}"/>
              </a:ext>
            </a:extLst>
          </p:cNvPr>
          <p:cNvSpPr/>
          <p:nvPr/>
        </p:nvSpPr>
        <p:spPr bwMode="auto">
          <a:xfrm>
            <a:off x="6104258" y="4303097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38" name="Right Arrow 152">
            <a:extLst>
              <a:ext uri="{FF2B5EF4-FFF2-40B4-BE49-F238E27FC236}">
                <a16:creationId xmlns:a16="http://schemas.microsoft.com/office/drawing/2014/main" id="{EEC162BE-4133-41E6-BDAD-88B3F7056A67}"/>
              </a:ext>
            </a:extLst>
          </p:cNvPr>
          <p:cNvSpPr/>
          <p:nvPr/>
        </p:nvSpPr>
        <p:spPr bwMode="auto">
          <a:xfrm>
            <a:off x="6104259" y="556498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39" name="Right Arrow 149">
            <a:extLst>
              <a:ext uri="{FF2B5EF4-FFF2-40B4-BE49-F238E27FC236}">
                <a16:creationId xmlns:a16="http://schemas.microsoft.com/office/drawing/2014/main" id="{97AF19BF-B8AB-4B1D-85AB-979F3902744E}"/>
              </a:ext>
            </a:extLst>
          </p:cNvPr>
          <p:cNvSpPr/>
          <p:nvPr/>
        </p:nvSpPr>
        <p:spPr bwMode="auto">
          <a:xfrm>
            <a:off x="6094767" y="200184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0" name="Right Arrow 150">
            <a:extLst>
              <a:ext uri="{FF2B5EF4-FFF2-40B4-BE49-F238E27FC236}">
                <a16:creationId xmlns:a16="http://schemas.microsoft.com/office/drawing/2014/main" id="{001125D2-3275-41A9-8FB5-39D5E6508C19}"/>
              </a:ext>
            </a:extLst>
          </p:cNvPr>
          <p:cNvSpPr/>
          <p:nvPr/>
        </p:nvSpPr>
        <p:spPr bwMode="auto">
          <a:xfrm>
            <a:off x="6094768" y="3263735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1" name="Right Arrow 151">
            <a:extLst>
              <a:ext uri="{FF2B5EF4-FFF2-40B4-BE49-F238E27FC236}">
                <a16:creationId xmlns:a16="http://schemas.microsoft.com/office/drawing/2014/main" id="{5D6909B3-8ED5-48C4-8EBA-EE0C9D02CB36}"/>
              </a:ext>
            </a:extLst>
          </p:cNvPr>
          <p:cNvSpPr/>
          <p:nvPr/>
        </p:nvSpPr>
        <p:spPr bwMode="auto">
          <a:xfrm>
            <a:off x="6094770" y="4525624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2" name="Right Arrow 152">
            <a:extLst>
              <a:ext uri="{FF2B5EF4-FFF2-40B4-BE49-F238E27FC236}">
                <a16:creationId xmlns:a16="http://schemas.microsoft.com/office/drawing/2014/main" id="{CB8D9E09-18AD-4CA2-AAE8-C7D9EC690E50}"/>
              </a:ext>
            </a:extLst>
          </p:cNvPr>
          <p:cNvSpPr/>
          <p:nvPr/>
        </p:nvSpPr>
        <p:spPr bwMode="auto">
          <a:xfrm>
            <a:off x="6094771" y="578751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3" name="Right Arrow 149">
            <a:extLst>
              <a:ext uri="{FF2B5EF4-FFF2-40B4-BE49-F238E27FC236}">
                <a16:creationId xmlns:a16="http://schemas.microsoft.com/office/drawing/2014/main" id="{F053865D-5317-406E-8912-34F676F84FB3}"/>
              </a:ext>
            </a:extLst>
          </p:cNvPr>
          <p:cNvSpPr/>
          <p:nvPr/>
        </p:nvSpPr>
        <p:spPr bwMode="auto">
          <a:xfrm>
            <a:off x="6101321" y="222437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4" name="Right Arrow 150">
            <a:extLst>
              <a:ext uri="{FF2B5EF4-FFF2-40B4-BE49-F238E27FC236}">
                <a16:creationId xmlns:a16="http://schemas.microsoft.com/office/drawing/2014/main" id="{8B7D6E81-6F1E-4409-BF88-69C4355A523E}"/>
              </a:ext>
            </a:extLst>
          </p:cNvPr>
          <p:cNvSpPr/>
          <p:nvPr/>
        </p:nvSpPr>
        <p:spPr bwMode="auto">
          <a:xfrm>
            <a:off x="6101322" y="348626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5" name="Right Arrow 151">
            <a:extLst>
              <a:ext uri="{FF2B5EF4-FFF2-40B4-BE49-F238E27FC236}">
                <a16:creationId xmlns:a16="http://schemas.microsoft.com/office/drawing/2014/main" id="{4ACE8E4E-3D1F-42F8-90DB-E9646810762F}"/>
              </a:ext>
            </a:extLst>
          </p:cNvPr>
          <p:cNvSpPr/>
          <p:nvPr/>
        </p:nvSpPr>
        <p:spPr bwMode="auto">
          <a:xfrm>
            <a:off x="6101324" y="474815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6" name="Right Arrow 152">
            <a:extLst>
              <a:ext uri="{FF2B5EF4-FFF2-40B4-BE49-F238E27FC236}">
                <a16:creationId xmlns:a16="http://schemas.microsoft.com/office/drawing/2014/main" id="{8039B561-CE5E-447F-922D-515DB7EF5D37}"/>
              </a:ext>
            </a:extLst>
          </p:cNvPr>
          <p:cNvSpPr/>
          <p:nvPr/>
        </p:nvSpPr>
        <p:spPr bwMode="auto">
          <a:xfrm>
            <a:off x="6101325" y="601004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58ACEF08-938A-4AC9-A5B0-CAEAA6B07E08}"/>
              </a:ext>
            </a:extLst>
          </p:cNvPr>
          <p:cNvSpPr/>
          <p:nvPr/>
        </p:nvSpPr>
        <p:spPr bwMode="auto">
          <a:xfrm>
            <a:off x="7188668" y="1556792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D5F8A0D9-161F-49F1-9A69-E9F86A7B3F8B}"/>
              </a:ext>
            </a:extLst>
          </p:cNvPr>
          <p:cNvSpPr/>
          <p:nvPr/>
        </p:nvSpPr>
        <p:spPr bwMode="auto">
          <a:xfrm>
            <a:off x="7188668" y="2823567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593F9EA1-733C-47A1-92D7-3A5FC8CA7EC5}"/>
              </a:ext>
            </a:extLst>
          </p:cNvPr>
          <p:cNvSpPr/>
          <p:nvPr/>
        </p:nvSpPr>
        <p:spPr bwMode="auto">
          <a:xfrm>
            <a:off x="7188668" y="4080817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5E78FBF2-9193-4264-8724-56ECCA62C615}"/>
              </a:ext>
            </a:extLst>
          </p:cNvPr>
          <p:cNvSpPr/>
          <p:nvPr/>
        </p:nvSpPr>
        <p:spPr bwMode="auto">
          <a:xfrm>
            <a:off x="7177039" y="5338067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4" name="Right Arrow 149">
            <a:extLst>
              <a:ext uri="{FF2B5EF4-FFF2-40B4-BE49-F238E27FC236}">
                <a16:creationId xmlns:a16="http://schemas.microsoft.com/office/drawing/2014/main" id="{3A22D82D-7210-4E80-A7E5-8AA2924EB201}"/>
              </a:ext>
            </a:extLst>
          </p:cNvPr>
          <p:cNvSpPr/>
          <p:nvPr/>
        </p:nvSpPr>
        <p:spPr bwMode="auto">
          <a:xfrm>
            <a:off x="8628157" y="156241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5" name="Right Arrow 150">
            <a:extLst>
              <a:ext uri="{FF2B5EF4-FFF2-40B4-BE49-F238E27FC236}">
                <a16:creationId xmlns:a16="http://schemas.microsoft.com/office/drawing/2014/main" id="{FE799668-CD54-4BFA-B893-17F7B291D53A}"/>
              </a:ext>
            </a:extLst>
          </p:cNvPr>
          <p:cNvSpPr/>
          <p:nvPr/>
        </p:nvSpPr>
        <p:spPr bwMode="auto">
          <a:xfrm>
            <a:off x="8628158" y="282430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6" name="Right Arrow 151">
            <a:extLst>
              <a:ext uri="{FF2B5EF4-FFF2-40B4-BE49-F238E27FC236}">
                <a16:creationId xmlns:a16="http://schemas.microsoft.com/office/drawing/2014/main" id="{9843A3E1-7378-40F0-AFE4-7ECC9D84CC5C}"/>
              </a:ext>
            </a:extLst>
          </p:cNvPr>
          <p:cNvSpPr/>
          <p:nvPr/>
        </p:nvSpPr>
        <p:spPr bwMode="auto">
          <a:xfrm>
            <a:off x="8628160" y="408619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7" name="Right Arrow 152">
            <a:extLst>
              <a:ext uri="{FF2B5EF4-FFF2-40B4-BE49-F238E27FC236}">
                <a16:creationId xmlns:a16="http://schemas.microsoft.com/office/drawing/2014/main" id="{A633F765-15B7-4EF7-9B8D-0AE8BE8F4247}"/>
              </a:ext>
            </a:extLst>
          </p:cNvPr>
          <p:cNvSpPr/>
          <p:nvPr/>
        </p:nvSpPr>
        <p:spPr bwMode="auto">
          <a:xfrm>
            <a:off x="8628161" y="534808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8" name="Right Arrow 149">
            <a:extLst>
              <a:ext uri="{FF2B5EF4-FFF2-40B4-BE49-F238E27FC236}">
                <a16:creationId xmlns:a16="http://schemas.microsoft.com/office/drawing/2014/main" id="{08856F2E-15C0-45BB-AF89-ABEB6BCB0229}"/>
              </a:ext>
            </a:extLst>
          </p:cNvPr>
          <p:cNvSpPr/>
          <p:nvPr/>
        </p:nvSpPr>
        <p:spPr bwMode="auto">
          <a:xfrm>
            <a:off x="8618669" y="178494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9" name="Right Arrow 150">
            <a:extLst>
              <a:ext uri="{FF2B5EF4-FFF2-40B4-BE49-F238E27FC236}">
                <a16:creationId xmlns:a16="http://schemas.microsoft.com/office/drawing/2014/main" id="{B4340479-40A5-4554-9CDC-C64CBFE41265}"/>
              </a:ext>
            </a:extLst>
          </p:cNvPr>
          <p:cNvSpPr/>
          <p:nvPr/>
        </p:nvSpPr>
        <p:spPr bwMode="auto">
          <a:xfrm>
            <a:off x="8618670" y="3046829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0" name="Right Arrow 151">
            <a:extLst>
              <a:ext uri="{FF2B5EF4-FFF2-40B4-BE49-F238E27FC236}">
                <a16:creationId xmlns:a16="http://schemas.microsoft.com/office/drawing/2014/main" id="{C92078B4-F378-48E4-B42B-213D988F5498}"/>
              </a:ext>
            </a:extLst>
          </p:cNvPr>
          <p:cNvSpPr/>
          <p:nvPr/>
        </p:nvSpPr>
        <p:spPr bwMode="auto">
          <a:xfrm>
            <a:off x="8618672" y="4308718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1" name="Right Arrow 152">
            <a:extLst>
              <a:ext uri="{FF2B5EF4-FFF2-40B4-BE49-F238E27FC236}">
                <a16:creationId xmlns:a16="http://schemas.microsoft.com/office/drawing/2014/main" id="{E6D74176-5FCE-4513-83E9-847A8B91D610}"/>
              </a:ext>
            </a:extLst>
          </p:cNvPr>
          <p:cNvSpPr/>
          <p:nvPr/>
        </p:nvSpPr>
        <p:spPr bwMode="auto">
          <a:xfrm>
            <a:off x="8618673" y="5570607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2" name="Right Arrow 149">
            <a:extLst>
              <a:ext uri="{FF2B5EF4-FFF2-40B4-BE49-F238E27FC236}">
                <a16:creationId xmlns:a16="http://schemas.microsoft.com/office/drawing/2014/main" id="{9689EDC0-1FED-4F8B-ABBE-BE05EC5E33F7}"/>
              </a:ext>
            </a:extLst>
          </p:cNvPr>
          <p:cNvSpPr/>
          <p:nvPr/>
        </p:nvSpPr>
        <p:spPr bwMode="auto">
          <a:xfrm>
            <a:off x="8609181" y="2007467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3" name="Right Arrow 150">
            <a:extLst>
              <a:ext uri="{FF2B5EF4-FFF2-40B4-BE49-F238E27FC236}">
                <a16:creationId xmlns:a16="http://schemas.microsoft.com/office/drawing/2014/main" id="{A879D4C2-B9D3-4A9B-AEDF-CDE7171915CF}"/>
              </a:ext>
            </a:extLst>
          </p:cNvPr>
          <p:cNvSpPr/>
          <p:nvPr/>
        </p:nvSpPr>
        <p:spPr bwMode="auto">
          <a:xfrm>
            <a:off x="8609182" y="326935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4" name="Right Arrow 151">
            <a:extLst>
              <a:ext uri="{FF2B5EF4-FFF2-40B4-BE49-F238E27FC236}">
                <a16:creationId xmlns:a16="http://schemas.microsoft.com/office/drawing/2014/main" id="{F70EE435-DA24-4402-B797-670939EC00F2}"/>
              </a:ext>
            </a:extLst>
          </p:cNvPr>
          <p:cNvSpPr/>
          <p:nvPr/>
        </p:nvSpPr>
        <p:spPr bwMode="auto">
          <a:xfrm>
            <a:off x="8609184" y="4531245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5" name="Right Arrow 152">
            <a:extLst>
              <a:ext uri="{FF2B5EF4-FFF2-40B4-BE49-F238E27FC236}">
                <a16:creationId xmlns:a16="http://schemas.microsoft.com/office/drawing/2014/main" id="{6474AE37-0829-4BAA-9179-C37B8114C2AA}"/>
              </a:ext>
            </a:extLst>
          </p:cNvPr>
          <p:cNvSpPr/>
          <p:nvPr/>
        </p:nvSpPr>
        <p:spPr bwMode="auto">
          <a:xfrm>
            <a:off x="8609185" y="5793134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6" name="Right Arrow 149">
            <a:extLst>
              <a:ext uri="{FF2B5EF4-FFF2-40B4-BE49-F238E27FC236}">
                <a16:creationId xmlns:a16="http://schemas.microsoft.com/office/drawing/2014/main" id="{8F08A9AF-FDC6-4027-8C6B-BD9526233881}"/>
              </a:ext>
            </a:extLst>
          </p:cNvPr>
          <p:cNvSpPr/>
          <p:nvPr/>
        </p:nvSpPr>
        <p:spPr bwMode="auto">
          <a:xfrm>
            <a:off x="8615735" y="2229994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7" name="Right Arrow 150">
            <a:extLst>
              <a:ext uri="{FF2B5EF4-FFF2-40B4-BE49-F238E27FC236}">
                <a16:creationId xmlns:a16="http://schemas.microsoft.com/office/drawing/2014/main" id="{2C8A3B75-9408-40B2-90A8-FE0470827FA5}"/>
              </a:ext>
            </a:extLst>
          </p:cNvPr>
          <p:cNvSpPr/>
          <p:nvPr/>
        </p:nvSpPr>
        <p:spPr bwMode="auto">
          <a:xfrm>
            <a:off x="8615736" y="349188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8" name="Right Arrow 151">
            <a:extLst>
              <a:ext uri="{FF2B5EF4-FFF2-40B4-BE49-F238E27FC236}">
                <a16:creationId xmlns:a16="http://schemas.microsoft.com/office/drawing/2014/main" id="{56E07EAD-7AD0-47D7-991A-DF302491F997}"/>
              </a:ext>
            </a:extLst>
          </p:cNvPr>
          <p:cNvSpPr/>
          <p:nvPr/>
        </p:nvSpPr>
        <p:spPr bwMode="auto">
          <a:xfrm>
            <a:off x="8615738" y="475377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9" name="Right Arrow 152">
            <a:extLst>
              <a:ext uri="{FF2B5EF4-FFF2-40B4-BE49-F238E27FC236}">
                <a16:creationId xmlns:a16="http://schemas.microsoft.com/office/drawing/2014/main" id="{8CD7C794-AF12-45A5-B512-F64F6236B70E}"/>
              </a:ext>
            </a:extLst>
          </p:cNvPr>
          <p:cNvSpPr/>
          <p:nvPr/>
        </p:nvSpPr>
        <p:spPr bwMode="auto">
          <a:xfrm>
            <a:off x="8615739" y="601566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87EA36C-4430-434A-A541-511B0B6FB9FB}"/>
              </a:ext>
            </a:extLst>
          </p:cNvPr>
          <p:cNvSpPr/>
          <p:nvPr/>
        </p:nvSpPr>
        <p:spPr bwMode="auto">
          <a:xfrm>
            <a:off x="9703082" y="1562413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5554190-2852-4132-BC52-0CC901D64283}"/>
              </a:ext>
            </a:extLst>
          </p:cNvPr>
          <p:cNvSpPr/>
          <p:nvPr/>
        </p:nvSpPr>
        <p:spPr bwMode="auto">
          <a:xfrm>
            <a:off x="9703082" y="282918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FF910F3-2058-4C11-9431-7619242FB9BB}"/>
              </a:ext>
            </a:extLst>
          </p:cNvPr>
          <p:cNvSpPr/>
          <p:nvPr/>
        </p:nvSpPr>
        <p:spPr bwMode="auto">
          <a:xfrm>
            <a:off x="9703082" y="408643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0D587E5-92E2-4EA8-AA12-7E4D9049A439}"/>
              </a:ext>
            </a:extLst>
          </p:cNvPr>
          <p:cNvSpPr/>
          <p:nvPr/>
        </p:nvSpPr>
        <p:spPr bwMode="auto">
          <a:xfrm>
            <a:off x="9691453" y="534368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8ED0E62-AB15-47F0-BD1A-8CCD66F945FE}"/>
              </a:ext>
            </a:extLst>
          </p:cNvPr>
          <p:cNvSpPr/>
          <p:nvPr/>
        </p:nvSpPr>
        <p:spPr>
          <a:xfrm>
            <a:off x="7263012" y="3588515"/>
            <a:ext cx="4294545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en-GB" dirty="0">
                <a:solidFill>
                  <a:srgbClr val="FFFF00"/>
                </a:solidFill>
              </a:rPr>
              <a:t>Within a TM node, can daisy-chain physical boards/FPGAs with enormous bandwidth</a:t>
            </a:r>
          </a:p>
        </p:txBody>
      </p:sp>
    </p:spTree>
    <p:extLst>
      <p:ext uri="{BB962C8B-B14F-4D97-AF65-F5344CB8AC3E}">
        <p14:creationId xmlns:p14="http://schemas.microsoft.com/office/powerpoint/2010/main" val="11407182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Right Arrow 89">
            <a:extLst>
              <a:ext uri="{FF2B5EF4-FFF2-40B4-BE49-F238E27FC236}">
                <a16:creationId xmlns:a16="http://schemas.microsoft.com/office/drawing/2014/main" id="{74C94AC5-1041-4689-BF89-76DD770CC1B3}"/>
              </a:ext>
            </a:extLst>
          </p:cNvPr>
          <p:cNvSpPr/>
          <p:nvPr/>
        </p:nvSpPr>
        <p:spPr bwMode="auto">
          <a:xfrm>
            <a:off x="3203135" y="1164075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7" name="Right Arrow 90">
            <a:extLst>
              <a:ext uri="{FF2B5EF4-FFF2-40B4-BE49-F238E27FC236}">
                <a16:creationId xmlns:a16="http://schemas.microsoft.com/office/drawing/2014/main" id="{FFCEE2D9-74DD-4393-9F9E-C8898D394590}"/>
              </a:ext>
            </a:extLst>
          </p:cNvPr>
          <p:cNvSpPr/>
          <p:nvPr/>
        </p:nvSpPr>
        <p:spPr bwMode="auto">
          <a:xfrm>
            <a:off x="3199957" y="2388211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8" name="Right Arrow 91">
            <a:extLst>
              <a:ext uri="{FF2B5EF4-FFF2-40B4-BE49-F238E27FC236}">
                <a16:creationId xmlns:a16="http://schemas.microsoft.com/office/drawing/2014/main" id="{624D62A9-6F9B-4EA7-8C45-D6660C58E3FE}"/>
              </a:ext>
            </a:extLst>
          </p:cNvPr>
          <p:cNvSpPr/>
          <p:nvPr/>
        </p:nvSpPr>
        <p:spPr bwMode="auto">
          <a:xfrm>
            <a:off x="3199956" y="3684355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9" name="Right Arrow 92">
            <a:extLst>
              <a:ext uri="{FF2B5EF4-FFF2-40B4-BE49-F238E27FC236}">
                <a16:creationId xmlns:a16="http://schemas.microsoft.com/office/drawing/2014/main" id="{0001F0E3-7756-4491-9814-8A95F31F28B1}"/>
              </a:ext>
            </a:extLst>
          </p:cNvPr>
          <p:cNvSpPr/>
          <p:nvPr/>
        </p:nvSpPr>
        <p:spPr bwMode="auto">
          <a:xfrm>
            <a:off x="3203135" y="4908491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0" name="Right Arrow 6">
            <a:extLst>
              <a:ext uri="{FF2B5EF4-FFF2-40B4-BE49-F238E27FC236}">
                <a16:creationId xmlns:a16="http://schemas.microsoft.com/office/drawing/2014/main" id="{575D7EE4-9361-467D-915C-57F07C24F8F7}"/>
              </a:ext>
            </a:extLst>
          </p:cNvPr>
          <p:cNvSpPr/>
          <p:nvPr/>
        </p:nvSpPr>
        <p:spPr bwMode="auto">
          <a:xfrm>
            <a:off x="864040" y="116407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1" name="Right Arrow 24">
            <a:extLst>
              <a:ext uri="{FF2B5EF4-FFF2-40B4-BE49-F238E27FC236}">
                <a16:creationId xmlns:a16="http://schemas.microsoft.com/office/drawing/2014/main" id="{72B9993A-EA30-4F41-AF6C-EB8AC5FFBF42}"/>
              </a:ext>
            </a:extLst>
          </p:cNvPr>
          <p:cNvSpPr/>
          <p:nvPr/>
        </p:nvSpPr>
        <p:spPr bwMode="auto">
          <a:xfrm>
            <a:off x="864040" y="174013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2" name="Right Arrow 25">
            <a:extLst>
              <a:ext uri="{FF2B5EF4-FFF2-40B4-BE49-F238E27FC236}">
                <a16:creationId xmlns:a16="http://schemas.microsoft.com/office/drawing/2014/main" id="{2E388689-6786-4E59-8A45-EEE02DF96872}"/>
              </a:ext>
            </a:extLst>
          </p:cNvPr>
          <p:cNvSpPr/>
          <p:nvPr/>
        </p:nvSpPr>
        <p:spPr bwMode="auto">
          <a:xfrm>
            <a:off x="864040" y="246021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3" name="Right Arrow 27">
            <a:extLst>
              <a:ext uri="{FF2B5EF4-FFF2-40B4-BE49-F238E27FC236}">
                <a16:creationId xmlns:a16="http://schemas.microsoft.com/office/drawing/2014/main" id="{3EF81B2D-3B42-42EE-9213-6A77F70D43D4}"/>
              </a:ext>
            </a:extLst>
          </p:cNvPr>
          <p:cNvSpPr/>
          <p:nvPr/>
        </p:nvSpPr>
        <p:spPr bwMode="auto">
          <a:xfrm>
            <a:off x="864040" y="296427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4" name="Right Arrow 28">
            <a:extLst>
              <a:ext uri="{FF2B5EF4-FFF2-40B4-BE49-F238E27FC236}">
                <a16:creationId xmlns:a16="http://schemas.microsoft.com/office/drawing/2014/main" id="{C64B5DB7-46B8-4CB7-A4A9-C0C0D9C341F1}"/>
              </a:ext>
            </a:extLst>
          </p:cNvPr>
          <p:cNvSpPr/>
          <p:nvPr/>
        </p:nvSpPr>
        <p:spPr bwMode="auto">
          <a:xfrm>
            <a:off x="864040" y="368435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5" name="Right Arrow 30">
            <a:extLst>
              <a:ext uri="{FF2B5EF4-FFF2-40B4-BE49-F238E27FC236}">
                <a16:creationId xmlns:a16="http://schemas.microsoft.com/office/drawing/2014/main" id="{D74A7F1D-3DC1-46D7-904D-E9075F0AFB62}"/>
              </a:ext>
            </a:extLst>
          </p:cNvPr>
          <p:cNvSpPr/>
          <p:nvPr/>
        </p:nvSpPr>
        <p:spPr bwMode="auto">
          <a:xfrm>
            <a:off x="864040" y="426041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6" name="Right Arrow 35">
            <a:extLst>
              <a:ext uri="{FF2B5EF4-FFF2-40B4-BE49-F238E27FC236}">
                <a16:creationId xmlns:a16="http://schemas.microsoft.com/office/drawing/2014/main" id="{8281BBA6-55F7-4142-A77B-46377681DD6B}"/>
              </a:ext>
            </a:extLst>
          </p:cNvPr>
          <p:cNvSpPr/>
          <p:nvPr/>
        </p:nvSpPr>
        <p:spPr bwMode="auto">
          <a:xfrm>
            <a:off x="864040" y="498049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7" name="Right Arrow 39">
            <a:extLst>
              <a:ext uri="{FF2B5EF4-FFF2-40B4-BE49-F238E27FC236}">
                <a16:creationId xmlns:a16="http://schemas.microsoft.com/office/drawing/2014/main" id="{E1327624-8CFD-4351-8F89-2D333FC3FDF1}"/>
              </a:ext>
            </a:extLst>
          </p:cNvPr>
          <p:cNvSpPr/>
          <p:nvPr/>
        </p:nvSpPr>
        <p:spPr bwMode="auto">
          <a:xfrm>
            <a:off x="864040" y="548455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8" name="Right Arrow 96">
            <a:extLst>
              <a:ext uri="{FF2B5EF4-FFF2-40B4-BE49-F238E27FC236}">
                <a16:creationId xmlns:a16="http://schemas.microsoft.com/office/drawing/2014/main" id="{F8C43736-73D2-4702-9FEA-0D7D07BE9BBD}"/>
              </a:ext>
            </a:extLst>
          </p:cNvPr>
          <p:cNvSpPr/>
          <p:nvPr/>
        </p:nvSpPr>
        <p:spPr bwMode="auto">
          <a:xfrm>
            <a:off x="864040" y="131647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9" name="Right Arrow 97">
            <a:extLst>
              <a:ext uri="{FF2B5EF4-FFF2-40B4-BE49-F238E27FC236}">
                <a16:creationId xmlns:a16="http://schemas.microsoft.com/office/drawing/2014/main" id="{C4C3521B-2329-49C0-9ADE-1F7269BA6B5A}"/>
              </a:ext>
            </a:extLst>
          </p:cNvPr>
          <p:cNvSpPr/>
          <p:nvPr/>
        </p:nvSpPr>
        <p:spPr bwMode="auto">
          <a:xfrm>
            <a:off x="864040" y="189253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0" name="Right Arrow 98">
            <a:extLst>
              <a:ext uri="{FF2B5EF4-FFF2-40B4-BE49-F238E27FC236}">
                <a16:creationId xmlns:a16="http://schemas.microsoft.com/office/drawing/2014/main" id="{E37C6ACF-24E2-4450-8040-8FDC996A69A9}"/>
              </a:ext>
            </a:extLst>
          </p:cNvPr>
          <p:cNvSpPr/>
          <p:nvPr/>
        </p:nvSpPr>
        <p:spPr bwMode="auto">
          <a:xfrm>
            <a:off x="864040" y="261261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1" name="Right Arrow 99">
            <a:extLst>
              <a:ext uri="{FF2B5EF4-FFF2-40B4-BE49-F238E27FC236}">
                <a16:creationId xmlns:a16="http://schemas.microsoft.com/office/drawing/2014/main" id="{D3B6B0F8-7C4F-444A-8B6D-F15FCB21299A}"/>
              </a:ext>
            </a:extLst>
          </p:cNvPr>
          <p:cNvSpPr/>
          <p:nvPr/>
        </p:nvSpPr>
        <p:spPr bwMode="auto">
          <a:xfrm>
            <a:off x="864040" y="311667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2" name="Right Arrow 100">
            <a:extLst>
              <a:ext uri="{FF2B5EF4-FFF2-40B4-BE49-F238E27FC236}">
                <a16:creationId xmlns:a16="http://schemas.microsoft.com/office/drawing/2014/main" id="{1FD89CE9-31F3-46B4-A14B-07D604B6B463}"/>
              </a:ext>
            </a:extLst>
          </p:cNvPr>
          <p:cNvSpPr/>
          <p:nvPr/>
        </p:nvSpPr>
        <p:spPr bwMode="auto">
          <a:xfrm>
            <a:off x="864040" y="383675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3" name="Right Arrow 101">
            <a:extLst>
              <a:ext uri="{FF2B5EF4-FFF2-40B4-BE49-F238E27FC236}">
                <a16:creationId xmlns:a16="http://schemas.microsoft.com/office/drawing/2014/main" id="{7482986E-5EAA-4D8C-8C04-2EA02C21B180}"/>
              </a:ext>
            </a:extLst>
          </p:cNvPr>
          <p:cNvSpPr/>
          <p:nvPr/>
        </p:nvSpPr>
        <p:spPr bwMode="auto">
          <a:xfrm>
            <a:off x="864040" y="441281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4" name="Right Arrow 102">
            <a:extLst>
              <a:ext uri="{FF2B5EF4-FFF2-40B4-BE49-F238E27FC236}">
                <a16:creationId xmlns:a16="http://schemas.microsoft.com/office/drawing/2014/main" id="{3684F7B4-8C6E-4E35-912F-2FAE3BE71D61}"/>
              </a:ext>
            </a:extLst>
          </p:cNvPr>
          <p:cNvSpPr/>
          <p:nvPr/>
        </p:nvSpPr>
        <p:spPr bwMode="auto">
          <a:xfrm>
            <a:off x="864040" y="513289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5" name="Right Arrow 103">
            <a:extLst>
              <a:ext uri="{FF2B5EF4-FFF2-40B4-BE49-F238E27FC236}">
                <a16:creationId xmlns:a16="http://schemas.microsoft.com/office/drawing/2014/main" id="{1201745E-7BBE-447B-A29E-8161846264C7}"/>
              </a:ext>
            </a:extLst>
          </p:cNvPr>
          <p:cNvSpPr/>
          <p:nvPr/>
        </p:nvSpPr>
        <p:spPr bwMode="auto">
          <a:xfrm>
            <a:off x="864040" y="563695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EF305110-AFDF-47B5-A634-6BFFFE81ECEA}"/>
              </a:ext>
            </a:extLst>
          </p:cNvPr>
          <p:cNvSpPr/>
          <p:nvPr/>
        </p:nvSpPr>
        <p:spPr bwMode="auto">
          <a:xfrm>
            <a:off x="1774516" y="1164076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A67ED10-9BCC-4A76-AEC4-6B793A03C1F0}"/>
              </a:ext>
            </a:extLst>
          </p:cNvPr>
          <p:cNvSpPr/>
          <p:nvPr/>
        </p:nvSpPr>
        <p:spPr bwMode="auto">
          <a:xfrm>
            <a:off x="1774514" y="2425965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B27749E5-CF61-477F-9AC6-F245A940405E}"/>
              </a:ext>
            </a:extLst>
          </p:cNvPr>
          <p:cNvSpPr/>
          <p:nvPr/>
        </p:nvSpPr>
        <p:spPr bwMode="auto">
          <a:xfrm>
            <a:off x="1774516" y="3684356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5F314F1A-6D80-474B-A4F6-26147CE105D8}"/>
              </a:ext>
            </a:extLst>
          </p:cNvPr>
          <p:cNvSpPr/>
          <p:nvPr/>
        </p:nvSpPr>
        <p:spPr bwMode="auto">
          <a:xfrm>
            <a:off x="1774514" y="4946245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3991E7C5-6675-4033-B982-7EB9A9EC2A6D}"/>
              </a:ext>
            </a:extLst>
          </p:cNvPr>
          <p:cNvSpPr/>
          <p:nvPr/>
        </p:nvSpPr>
        <p:spPr bwMode="auto">
          <a:xfrm>
            <a:off x="5526664" y="1164076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F9EAA98E-AAA8-46D3-8115-3ACFE20F34A3}"/>
              </a:ext>
            </a:extLst>
          </p:cNvPr>
          <p:cNvSpPr/>
          <p:nvPr/>
        </p:nvSpPr>
        <p:spPr bwMode="auto">
          <a:xfrm>
            <a:off x="5526664" y="2430851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A3D2F5FD-3F29-4E44-9FC9-A549AD808A77}"/>
              </a:ext>
            </a:extLst>
          </p:cNvPr>
          <p:cNvSpPr/>
          <p:nvPr/>
        </p:nvSpPr>
        <p:spPr bwMode="auto">
          <a:xfrm>
            <a:off x="5526664" y="3688101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40E18BC8-652B-46F2-90CE-60F01C842C72}"/>
              </a:ext>
            </a:extLst>
          </p:cNvPr>
          <p:cNvSpPr/>
          <p:nvPr/>
        </p:nvSpPr>
        <p:spPr bwMode="auto">
          <a:xfrm>
            <a:off x="5515035" y="4945351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4" name="Right Arrow 131">
            <a:extLst>
              <a:ext uri="{FF2B5EF4-FFF2-40B4-BE49-F238E27FC236}">
                <a16:creationId xmlns:a16="http://schemas.microsoft.com/office/drawing/2014/main" id="{DF935340-AC7B-4170-8294-6D60760A42DA}"/>
              </a:ext>
            </a:extLst>
          </p:cNvPr>
          <p:cNvSpPr/>
          <p:nvPr/>
        </p:nvSpPr>
        <p:spPr bwMode="auto">
          <a:xfrm rot="2422284">
            <a:off x="2857491" y="213197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5" name="Right Arrow 135">
            <a:extLst>
              <a:ext uri="{FF2B5EF4-FFF2-40B4-BE49-F238E27FC236}">
                <a16:creationId xmlns:a16="http://schemas.microsoft.com/office/drawing/2014/main" id="{7B5F4092-C652-4F61-AEFB-D511EAA66C69}"/>
              </a:ext>
            </a:extLst>
          </p:cNvPr>
          <p:cNvSpPr/>
          <p:nvPr/>
        </p:nvSpPr>
        <p:spPr bwMode="auto">
          <a:xfrm rot="2422284">
            <a:off x="2856696" y="3356111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6" name="Right Arrow 136">
            <a:extLst>
              <a:ext uri="{FF2B5EF4-FFF2-40B4-BE49-F238E27FC236}">
                <a16:creationId xmlns:a16="http://schemas.microsoft.com/office/drawing/2014/main" id="{2FFFBDCA-1B7E-45EC-BEC2-5E7E47693901}"/>
              </a:ext>
            </a:extLst>
          </p:cNvPr>
          <p:cNvSpPr/>
          <p:nvPr/>
        </p:nvSpPr>
        <p:spPr bwMode="auto">
          <a:xfrm rot="2422284">
            <a:off x="2844010" y="4796271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7" name="Right Arrow 137">
            <a:extLst>
              <a:ext uri="{FF2B5EF4-FFF2-40B4-BE49-F238E27FC236}">
                <a16:creationId xmlns:a16="http://schemas.microsoft.com/office/drawing/2014/main" id="{08F7D364-3E8E-4CB8-83D6-704DAB262849}"/>
              </a:ext>
            </a:extLst>
          </p:cNvPr>
          <p:cNvSpPr/>
          <p:nvPr/>
        </p:nvSpPr>
        <p:spPr bwMode="auto">
          <a:xfrm rot="19200000">
            <a:off x="2897536" y="4873116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8" name="Right Arrow 138">
            <a:extLst>
              <a:ext uri="{FF2B5EF4-FFF2-40B4-BE49-F238E27FC236}">
                <a16:creationId xmlns:a16="http://schemas.microsoft.com/office/drawing/2014/main" id="{D8787BF5-7908-49CF-9594-C3579CA2A0FF}"/>
              </a:ext>
            </a:extLst>
          </p:cNvPr>
          <p:cNvSpPr/>
          <p:nvPr/>
        </p:nvSpPr>
        <p:spPr bwMode="auto">
          <a:xfrm rot="19200000">
            <a:off x="2836424" y="3648980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9" name="Right Arrow 139">
            <a:extLst>
              <a:ext uri="{FF2B5EF4-FFF2-40B4-BE49-F238E27FC236}">
                <a16:creationId xmlns:a16="http://schemas.microsoft.com/office/drawing/2014/main" id="{450188F7-09C1-4C8D-AE61-6ECF67003563}"/>
              </a:ext>
            </a:extLst>
          </p:cNvPr>
          <p:cNvSpPr/>
          <p:nvPr/>
        </p:nvSpPr>
        <p:spPr bwMode="auto">
          <a:xfrm rot="19200000">
            <a:off x="2846789" y="228082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0" name="Right Arrow 140">
            <a:extLst>
              <a:ext uri="{FF2B5EF4-FFF2-40B4-BE49-F238E27FC236}">
                <a16:creationId xmlns:a16="http://schemas.microsoft.com/office/drawing/2014/main" id="{6D92CAF1-0D31-4B2A-93E8-EF573BF0B4A3}"/>
              </a:ext>
            </a:extLst>
          </p:cNvPr>
          <p:cNvSpPr/>
          <p:nvPr/>
        </p:nvSpPr>
        <p:spPr bwMode="auto">
          <a:xfrm rot="18579290">
            <a:off x="3020305" y="4130148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1" name="Right Arrow 141">
            <a:extLst>
              <a:ext uri="{FF2B5EF4-FFF2-40B4-BE49-F238E27FC236}">
                <a16:creationId xmlns:a16="http://schemas.microsoft.com/office/drawing/2014/main" id="{021CB396-25CE-41FE-8FFB-8EAB8725AC05}"/>
              </a:ext>
            </a:extLst>
          </p:cNvPr>
          <p:cNvSpPr/>
          <p:nvPr/>
        </p:nvSpPr>
        <p:spPr bwMode="auto">
          <a:xfrm rot="18579290">
            <a:off x="3006569" y="2854660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2" name="Right Arrow 142">
            <a:extLst>
              <a:ext uri="{FF2B5EF4-FFF2-40B4-BE49-F238E27FC236}">
                <a16:creationId xmlns:a16="http://schemas.microsoft.com/office/drawing/2014/main" id="{BF50884A-5F71-4BBB-9680-A89D2113E1B5}"/>
              </a:ext>
            </a:extLst>
          </p:cNvPr>
          <p:cNvSpPr/>
          <p:nvPr/>
        </p:nvSpPr>
        <p:spPr bwMode="auto">
          <a:xfrm rot="3000000">
            <a:off x="2574073" y="2791912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9" name="Right Arrow 143">
            <a:extLst>
              <a:ext uri="{FF2B5EF4-FFF2-40B4-BE49-F238E27FC236}">
                <a16:creationId xmlns:a16="http://schemas.microsoft.com/office/drawing/2014/main" id="{5FA8D2B4-5910-4998-AB5F-16CB80E70031}"/>
              </a:ext>
            </a:extLst>
          </p:cNvPr>
          <p:cNvSpPr/>
          <p:nvPr/>
        </p:nvSpPr>
        <p:spPr bwMode="auto">
          <a:xfrm rot="3000000">
            <a:off x="3001148" y="416375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0" name="Right Arrow 144">
            <a:extLst>
              <a:ext uri="{FF2B5EF4-FFF2-40B4-BE49-F238E27FC236}">
                <a16:creationId xmlns:a16="http://schemas.microsoft.com/office/drawing/2014/main" id="{11D57EBF-9A70-493B-B687-A125A9E66560}"/>
              </a:ext>
            </a:extLst>
          </p:cNvPr>
          <p:cNvSpPr/>
          <p:nvPr/>
        </p:nvSpPr>
        <p:spPr bwMode="auto">
          <a:xfrm rot="3538395">
            <a:off x="2239046" y="3638033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1" name="Right Arrow 145">
            <a:extLst>
              <a:ext uri="{FF2B5EF4-FFF2-40B4-BE49-F238E27FC236}">
                <a16:creationId xmlns:a16="http://schemas.microsoft.com/office/drawing/2014/main" id="{E1B6108F-246E-4537-8CAA-E3F73DB52B3D}"/>
              </a:ext>
            </a:extLst>
          </p:cNvPr>
          <p:cNvSpPr/>
          <p:nvPr/>
        </p:nvSpPr>
        <p:spPr bwMode="auto">
          <a:xfrm rot="18158471">
            <a:off x="2366827" y="3560577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2" name="Right Arrow 149">
            <a:extLst>
              <a:ext uri="{FF2B5EF4-FFF2-40B4-BE49-F238E27FC236}">
                <a16:creationId xmlns:a16="http://schemas.microsoft.com/office/drawing/2014/main" id="{31A3728E-DD25-45FB-BE0C-195CF9FC3EEC}"/>
              </a:ext>
            </a:extLst>
          </p:cNvPr>
          <p:cNvSpPr/>
          <p:nvPr/>
        </p:nvSpPr>
        <p:spPr bwMode="auto">
          <a:xfrm>
            <a:off x="6965360" y="155894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3" name="Right Arrow 150">
            <a:extLst>
              <a:ext uri="{FF2B5EF4-FFF2-40B4-BE49-F238E27FC236}">
                <a16:creationId xmlns:a16="http://schemas.microsoft.com/office/drawing/2014/main" id="{CB7AFCB5-12AC-4B7B-840B-66B3DDFDFE9E}"/>
              </a:ext>
            </a:extLst>
          </p:cNvPr>
          <p:cNvSpPr/>
          <p:nvPr/>
        </p:nvSpPr>
        <p:spPr bwMode="auto">
          <a:xfrm>
            <a:off x="6965361" y="282083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4" name="Right Arrow 151">
            <a:extLst>
              <a:ext uri="{FF2B5EF4-FFF2-40B4-BE49-F238E27FC236}">
                <a16:creationId xmlns:a16="http://schemas.microsoft.com/office/drawing/2014/main" id="{D968C09D-1B29-4694-A84D-8D13A86A1109}"/>
              </a:ext>
            </a:extLst>
          </p:cNvPr>
          <p:cNvSpPr/>
          <p:nvPr/>
        </p:nvSpPr>
        <p:spPr bwMode="auto">
          <a:xfrm>
            <a:off x="6965363" y="408272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5" name="Right Arrow 152">
            <a:extLst>
              <a:ext uri="{FF2B5EF4-FFF2-40B4-BE49-F238E27FC236}">
                <a16:creationId xmlns:a16="http://schemas.microsoft.com/office/drawing/2014/main" id="{D9D29CBB-7F6E-4C0B-AA6D-A65F82ED01D6}"/>
              </a:ext>
            </a:extLst>
          </p:cNvPr>
          <p:cNvSpPr/>
          <p:nvPr/>
        </p:nvSpPr>
        <p:spPr bwMode="auto">
          <a:xfrm>
            <a:off x="6965364" y="5344609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5" name="Right Arrow 89">
            <a:extLst>
              <a:ext uri="{FF2B5EF4-FFF2-40B4-BE49-F238E27FC236}">
                <a16:creationId xmlns:a16="http://schemas.microsoft.com/office/drawing/2014/main" id="{CF8243B4-1A34-40D0-8DF2-DEF6E12E8CAC}"/>
              </a:ext>
            </a:extLst>
          </p:cNvPr>
          <p:cNvSpPr/>
          <p:nvPr/>
        </p:nvSpPr>
        <p:spPr bwMode="auto">
          <a:xfrm>
            <a:off x="2915122" y="141262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6" name="Right Arrow 90">
            <a:extLst>
              <a:ext uri="{FF2B5EF4-FFF2-40B4-BE49-F238E27FC236}">
                <a16:creationId xmlns:a16="http://schemas.microsoft.com/office/drawing/2014/main" id="{3B083DE4-FF26-48F6-B717-B8A41E5DCCF0}"/>
              </a:ext>
            </a:extLst>
          </p:cNvPr>
          <p:cNvSpPr/>
          <p:nvPr/>
        </p:nvSpPr>
        <p:spPr bwMode="auto">
          <a:xfrm>
            <a:off x="2911944" y="2636758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7" name="Right Arrow 91">
            <a:extLst>
              <a:ext uri="{FF2B5EF4-FFF2-40B4-BE49-F238E27FC236}">
                <a16:creationId xmlns:a16="http://schemas.microsoft.com/office/drawing/2014/main" id="{466698A8-1B6D-420C-8956-106CD3793240}"/>
              </a:ext>
            </a:extLst>
          </p:cNvPr>
          <p:cNvSpPr/>
          <p:nvPr/>
        </p:nvSpPr>
        <p:spPr bwMode="auto">
          <a:xfrm>
            <a:off x="2911943" y="3932902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8" name="Right Arrow 92">
            <a:extLst>
              <a:ext uri="{FF2B5EF4-FFF2-40B4-BE49-F238E27FC236}">
                <a16:creationId xmlns:a16="http://schemas.microsoft.com/office/drawing/2014/main" id="{E817C64C-1018-4096-894C-F9879C997876}"/>
              </a:ext>
            </a:extLst>
          </p:cNvPr>
          <p:cNvSpPr/>
          <p:nvPr/>
        </p:nvSpPr>
        <p:spPr bwMode="auto">
          <a:xfrm>
            <a:off x="2915122" y="5157038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9" name="Right Arrow 6">
            <a:extLst>
              <a:ext uri="{FF2B5EF4-FFF2-40B4-BE49-F238E27FC236}">
                <a16:creationId xmlns:a16="http://schemas.microsoft.com/office/drawing/2014/main" id="{E509E5AB-8AB2-453F-8290-E352F2915164}"/>
              </a:ext>
            </a:extLst>
          </p:cNvPr>
          <p:cNvSpPr/>
          <p:nvPr/>
        </p:nvSpPr>
        <p:spPr bwMode="auto">
          <a:xfrm>
            <a:off x="576027" y="141262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0" name="Right Arrow 24">
            <a:extLst>
              <a:ext uri="{FF2B5EF4-FFF2-40B4-BE49-F238E27FC236}">
                <a16:creationId xmlns:a16="http://schemas.microsoft.com/office/drawing/2014/main" id="{94FF555A-2F82-418D-8D56-2F9921DE46CF}"/>
              </a:ext>
            </a:extLst>
          </p:cNvPr>
          <p:cNvSpPr/>
          <p:nvPr/>
        </p:nvSpPr>
        <p:spPr bwMode="auto">
          <a:xfrm>
            <a:off x="576027" y="198868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1" name="Right Arrow 25">
            <a:extLst>
              <a:ext uri="{FF2B5EF4-FFF2-40B4-BE49-F238E27FC236}">
                <a16:creationId xmlns:a16="http://schemas.microsoft.com/office/drawing/2014/main" id="{A7C53B95-2AEF-47A3-8486-28BFEB79A0F2}"/>
              </a:ext>
            </a:extLst>
          </p:cNvPr>
          <p:cNvSpPr/>
          <p:nvPr/>
        </p:nvSpPr>
        <p:spPr bwMode="auto">
          <a:xfrm>
            <a:off x="576027" y="270876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2" name="Right Arrow 27">
            <a:extLst>
              <a:ext uri="{FF2B5EF4-FFF2-40B4-BE49-F238E27FC236}">
                <a16:creationId xmlns:a16="http://schemas.microsoft.com/office/drawing/2014/main" id="{6834588C-5782-47E8-9686-A4BA203877F2}"/>
              </a:ext>
            </a:extLst>
          </p:cNvPr>
          <p:cNvSpPr/>
          <p:nvPr/>
        </p:nvSpPr>
        <p:spPr bwMode="auto">
          <a:xfrm>
            <a:off x="576027" y="321282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3" name="Right Arrow 28">
            <a:extLst>
              <a:ext uri="{FF2B5EF4-FFF2-40B4-BE49-F238E27FC236}">
                <a16:creationId xmlns:a16="http://schemas.microsoft.com/office/drawing/2014/main" id="{1A917246-D6D5-44AD-95A7-01DA1B695C04}"/>
              </a:ext>
            </a:extLst>
          </p:cNvPr>
          <p:cNvSpPr/>
          <p:nvPr/>
        </p:nvSpPr>
        <p:spPr bwMode="auto">
          <a:xfrm>
            <a:off x="576027" y="393290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4" name="Right Arrow 30">
            <a:extLst>
              <a:ext uri="{FF2B5EF4-FFF2-40B4-BE49-F238E27FC236}">
                <a16:creationId xmlns:a16="http://schemas.microsoft.com/office/drawing/2014/main" id="{904D3133-9789-4072-913C-BC2982F5856B}"/>
              </a:ext>
            </a:extLst>
          </p:cNvPr>
          <p:cNvSpPr/>
          <p:nvPr/>
        </p:nvSpPr>
        <p:spPr bwMode="auto">
          <a:xfrm>
            <a:off x="576027" y="450896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5" name="Right Arrow 35">
            <a:extLst>
              <a:ext uri="{FF2B5EF4-FFF2-40B4-BE49-F238E27FC236}">
                <a16:creationId xmlns:a16="http://schemas.microsoft.com/office/drawing/2014/main" id="{49F3A163-B0C3-4F60-965F-4A7DA5BBA8FE}"/>
              </a:ext>
            </a:extLst>
          </p:cNvPr>
          <p:cNvSpPr/>
          <p:nvPr/>
        </p:nvSpPr>
        <p:spPr bwMode="auto">
          <a:xfrm>
            <a:off x="576027" y="522904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6" name="Right Arrow 39">
            <a:extLst>
              <a:ext uri="{FF2B5EF4-FFF2-40B4-BE49-F238E27FC236}">
                <a16:creationId xmlns:a16="http://schemas.microsoft.com/office/drawing/2014/main" id="{568E1937-D25F-4B7A-8197-D83FA838F099}"/>
              </a:ext>
            </a:extLst>
          </p:cNvPr>
          <p:cNvSpPr/>
          <p:nvPr/>
        </p:nvSpPr>
        <p:spPr bwMode="auto">
          <a:xfrm>
            <a:off x="576027" y="573310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7" name="Right Arrow 96">
            <a:extLst>
              <a:ext uri="{FF2B5EF4-FFF2-40B4-BE49-F238E27FC236}">
                <a16:creationId xmlns:a16="http://schemas.microsoft.com/office/drawing/2014/main" id="{08658A84-76E9-41BE-B51B-2AB47EC75544}"/>
              </a:ext>
            </a:extLst>
          </p:cNvPr>
          <p:cNvSpPr/>
          <p:nvPr/>
        </p:nvSpPr>
        <p:spPr bwMode="auto">
          <a:xfrm>
            <a:off x="576027" y="156502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8" name="Right Arrow 97">
            <a:extLst>
              <a:ext uri="{FF2B5EF4-FFF2-40B4-BE49-F238E27FC236}">
                <a16:creationId xmlns:a16="http://schemas.microsoft.com/office/drawing/2014/main" id="{EE9C6C0C-66C9-4896-8A5E-2DDB254A340D}"/>
              </a:ext>
            </a:extLst>
          </p:cNvPr>
          <p:cNvSpPr/>
          <p:nvPr/>
        </p:nvSpPr>
        <p:spPr bwMode="auto">
          <a:xfrm>
            <a:off x="576027" y="214108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9" name="Right Arrow 98">
            <a:extLst>
              <a:ext uri="{FF2B5EF4-FFF2-40B4-BE49-F238E27FC236}">
                <a16:creationId xmlns:a16="http://schemas.microsoft.com/office/drawing/2014/main" id="{9BD8C8A7-C399-485B-AA14-76A8F194C02A}"/>
              </a:ext>
            </a:extLst>
          </p:cNvPr>
          <p:cNvSpPr/>
          <p:nvPr/>
        </p:nvSpPr>
        <p:spPr bwMode="auto">
          <a:xfrm>
            <a:off x="576027" y="286116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0" name="Right Arrow 99">
            <a:extLst>
              <a:ext uri="{FF2B5EF4-FFF2-40B4-BE49-F238E27FC236}">
                <a16:creationId xmlns:a16="http://schemas.microsoft.com/office/drawing/2014/main" id="{D300A63E-93A8-40D5-BA76-728D9C30A764}"/>
              </a:ext>
            </a:extLst>
          </p:cNvPr>
          <p:cNvSpPr/>
          <p:nvPr/>
        </p:nvSpPr>
        <p:spPr bwMode="auto">
          <a:xfrm>
            <a:off x="576027" y="336522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1" name="Right Arrow 100">
            <a:extLst>
              <a:ext uri="{FF2B5EF4-FFF2-40B4-BE49-F238E27FC236}">
                <a16:creationId xmlns:a16="http://schemas.microsoft.com/office/drawing/2014/main" id="{C0282BDC-39FD-428C-A28A-6A2E9C58CD2A}"/>
              </a:ext>
            </a:extLst>
          </p:cNvPr>
          <p:cNvSpPr/>
          <p:nvPr/>
        </p:nvSpPr>
        <p:spPr bwMode="auto">
          <a:xfrm>
            <a:off x="576027" y="408530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2" name="Right Arrow 101">
            <a:extLst>
              <a:ext uri="{FF2B5EF4-FFF2-40B4-BE49-F238E27FC236}">
                <a16:creationId xmlns:a16="http://schemas.microsoft.com/office/drawing/2014/main" id="{0550F823-0F24-4992-A514-0DEFC0B09838}"/>
              </a:ext>
            </a:extLst>
          </p:cNvPr>
          <p:cNvSpPr/>
          <p:nvPr/>
        </p:nvSpPr>
        <p:spPr bwMode="auto">
          <a:xfrm>
            <a:off x="576027" y="466136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3" name="Right Arrow 102">
            <a:extLst>
              <a:ext uri="{FF2B5EF4-FFF2-40B4-BE49-F238E27FC236}">
                <a16:creationId xmlns:a16="http://schemas.microsoft.com/office/drawing/2014/main" id="{424095B3-3BC8-4FB8-8805-D80AAE9B9964}"/>
              </a:ext>
            </a:extLst>
          </p:cNvPr>
          <p:cNvSpPr/>
          <p:nvPr/>
        </p:nvSpPr>
        <p:spPr bwMode="auto">
          <a:xfrm>
            <a:off x="576027" y="538144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4" name="Right Arrow 103">
            <a:extLst>
              <a:ext uri="{FF2B5EF4-FFF2-40B4-BE49-F238E27FC236}">
                <a16:creationId xmlns:a16="http://schemas.microsoft.com/office/drawing/2014/main" id="{0B90E000-83AB-4053-94EC-BADC07F44A97}"/>
              </a:ext>
            </a:extLst>
          </p:cNvPr>
          <p:cNvSpPr/>
          <p:nvPr/>
        </p:nvSpPr>
        <p:spPr bwMode="auto">
          <a:xfrm>
            <a:off x="576027" y="588550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1D1E1B72-AF33-4F5F-86F7-1D070FD507C7}"/>
              </a:ext>
            </a:extLst>
          </p:cNvPr>
          <p:cNvSpPr/>
          <p:nvPr/>
        </p:nvSpPr>
        <p:spPr bwMode="auto">
          <a:xfrm>
            <a:off x="1486503" y="141262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53426E2C-0674-4131-8884-B207BC0EE8FD}"/>
              </a:ext>
            </a:extLst>
          </p:cNvPr>
          <p:cNvSpPr/>
          <p:nvPr/>
        </p:nvSpPr>
        <p:spPr bwMode="auto">
          <a:xfrm>
            <a:off x="1486501" y="267451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C165F417-A2F1-4B43-8FFF-2F51A852B709}"/>
              </a:ext>
            </a:extLst>
          </p:cNvPr>
          <p:cNvSpPr/>
          <p:nvPr/>
        </p:nvSpPr>
        <p:spPr bwMode="auto">
          <a:xfrm>
            <a:off x="1486503" y="393290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62D2C3D0-2826-4F9C-B642-C135420871C8}"/>
              </a:ext>
            </a:extLst>
          </p:cNvPr>
          <p:cNvSpPr/>
          <p:nvPr/>
        </p:nvSpPr>
        <p:spPr bwMode="auto">
          <a:xfrm>
            <a:off x="1486501" y="519479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ADC06FE0-9253-412A-BB32-98C5E01F0AB4}"/>
              </a:ext>
            </a:extLst>
          </p:cNvPr>
          <p:cNvSpPr/>
          <p:nvPr/>
        </p:nvSpPr>
        <p:spPr bwMode="auto">
          <a:xfrm>
            <a:off x="5238651" y="1412623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BDBF17D3-CE3A-474F-BFC2-28DB92B69DF7}"/>
              </a:ext>
            </a:extLst>
          </p:cNvPr>
          <p:cNvSpPr/>
          <p:nvPr/>
        </p:nvSpPr>
        <p:spPr bwMode="auto">
          <a:xfrm>
            <a:off x="5238651" y="267939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2740FDB6-544C-4B6F-BD64-5988312941D8}"/>
              </a:ext>
            </a:extLst>
          </p:cNvPr>
          <p:cNvSpPr/>
          <p:nvPr/>
        </p:nvSpPr>
        <p:spPr bwMode="auto">
          <a:xfrm>
            <a:off x="5238651" y="393664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35921A9C-A9E6-470E-A226-C4549EAF485D}"/>
              </a:ext>
            </a:extLst>
          </p:cNvPr>
          <p:cNvSpPr/>
          <p:nvPr/>
        </p:nvSpPr>
        <p:spPr bwMode="auto">
          <a:xfrm>
            <a:off x="5227022" y="519389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9" name="Right Arrow 131">
            <a:extLst>
              <a:ext uri="{FF2B5EF4-FFF2-40B4-BE49-F238E27FC236}">
                <a16:creationId xmlns:a16="http://schemas.microsoft.com/office/drawing/2014/main" id="{05AB1900-9884-4D63-8EE7-0E845BEBF1EC}"/>
              </a:ext>
            </a:extLst>
          </p:cNvPr>
          <p:cNvSpPr/>
          <p:nvPr/>
        </p:nvSpPr>
        <p:spPr bwMode="auto">
          <a:xfrm rot="2422284">
            <a:off x="2569478" y="238052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0" name="Right Arrow 135">
            <a:extLst>
              <a:ext uri="{FF2B5EF4-FFF2-40B4-BE49-F238E27FC236}">
                <a16:creationId xmlns:a16="http://schemas.microsoft.com/office/drawing/2014/main" id="{E940B601-7E78-4035-9164-A0523C05B0CD}"/>
              </a:ext>
            </a:extLst>
          </p:cNvPr>
          <p:cNvSpPr/>
          <p:nvPr/>
        </p:nvSpPr>
        <p:spPr bwMode="auto">
          <a:xfrm rot="2422284">
            <a:off x="2568683" y="360465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1" name="Right Arrow 136">
            <a:extLst>
              <a:ext uri="{FF2B5EF4-FFF2-40B4-BE49-F238E27FC236}">
                <a16:creationId xmlns:a16="http://schemas.microsoft.com/office/drawing/2014/main" id="{8D376A84-395B-4837-995F-D81F7ACFBEA4}"/>
              </a:ext>
            </a:extLst>
          </p:cNvPr>
          <p:cNvSpPr/>
          <p:nvPr/>
        </p:nvSpPr>
        <p:spPr bwMode="auto">
          <a:xfrm rot="2422284">
            <a:off x="2555997" y="504481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2" name="Right Arrow 137">
            <a:extLst>
              <a:ext uri="{FF2B5EF4-FFF2-40B4-BE49-F238E27FC236}">
                <a16:creationId xmlns:a16="http://schemas.microsoft.com/office/drawing/2014/main" id="{64879AE7-6E08-4D3D-8419-9C1090922DE8}"/>
              </a:ext>
            </a:extLst>
          </p:cNvPr>
          <p:cNvSpPr/>
          <p:nvPr/>
        </p:nvSpPr>
        <p:spPr bwMode="auto">
          <a:xfrm rot="19200000">
            <a:off x="2609523" y="5121663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3" name="Right Arrow 138">
            <a:extLst>
              <a:ext uri="{FF2B5EF4-FFF2-40B4-BE49-F238E27FC236}">
                <a16:creationId xmlns:a16="http://schemas.microsoft.com/office/drawing/2014/main" id="{AB4703A8-AD6A-4D4A-B6C4-EC7C6B77CBC5}"/>
              </a:ext>
            </a:extLst>
          </p:cNvPr>
          <p:cNvSpPr/>
          <p:nvPr/>
        </p:nvSpPr>
        <p:spPr bwMode="auto">
          <a:xfrm rot="19200000">
            <a:off x="2548411" y="389752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4" name="Right Arrow 139">
            <a:extLst>
              <a:ext uri="{FF2B5EF4-FFF2-40B4-BE49-F238E27FC236}">
                <a16:creationId xmlns:a16="http://schemas.microsoft.com/office/drawing/2014/main" id="{2C950562-D874-4D87-B845-5D17E4D4F3E7}"/>
              </a:ext>
            </a:extLst>
          </p:cNvPr>
          <p:cNvSpPr/>
          <p:nvPr/>
        </p:nvSpPr>
        <p:spPr bwMode="auto">
          <a:xfrm rot="19200000">
            <a:off x="2558776" y="252937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5" name="Right Arrow 140">
            <a:extLst>
              <a:ext uri="{FF2B5EF4-FFF2-40B4-BE49-F238E27FC236}">
                <a16:creationId xmlns:a16="http://schemas.microsoft.com/office/drawing/2014/main" id="{CE9E660B-5AF7-4BC7-88EB-3ED51ACA90C6}"/>
              </a:ext>
            </a:extLst>
          </p:cNvPr>
          <p:cNvSpPr/>
          <p:nvPr/>
        </p:nvSpPr>
        <p:spPr bwMode="auto">
          <a:xfrm rot="18579290">
            <a:off x="2732292" y="4378695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6" name="Right Arrow 141">
            <a:extLst>
              <a:ext uri="{FF2B5EF4-FFF2-40B4-BE49-F238E27FC236}">
                <a16:creationId xmlns:a16="http://schemas.microsoft.com/office/drawing/2014/main" id="{58AD7B97-C8AB-41E4-A6E5-5ADC6FFFCB62}"/>
              </a:ext>
            </a:extLst>
          </p:cNvPr>
          <p:cNvSpPr/>
          <p:nvPr/>
        </p:nvSpPr>
        <p:spPr bwMode="auto">
          <a:xfrm rot="18579290">
            <a:off x="2718556" y="310320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7" name="Right Arrow 142">
            <a:extLst>
              <a:ext uri="{FF2B5EF4-FFF2-40B4-BE49-F238E27FC236}">
                <a16:creationId xmlns:a16="http://schemas.microsoft.com/office/drawing/2014/main" id="{63758150-2A71-4990-BB05-948977702F11}"/>
              </a:ext>
            </a:extLst>
          </p:cNvPr>
          <p:cNvSpPr/>
          <p:nvPr/>
        </p:nvSpPr>
        <p:spPr bwMode="auto">
          <a:xfrm rot="3000000">
            <a:off x="2286060" y="3040459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8" name="Right Arrow 143">
            <a:extLst>
              <a:ext uri="{FF2B5EF4-FFF2-40B4-BE49-F238E27FC236}">
                <a16:creationId xmlns:a16="http://schemas.microsoft.com/office/drawing/2014/main" id="{FDB1017D-24BD-47E9-95AD-5523BF19E6AA}"/>
              </a:ext>
            </a:extLst>
          </p:cNvPr>
          <p:cNvSpPr/>
          <p:nvPr/>
        </p:nvSpPr>
        <p:spPr bwMode="auto">
          <a:xfrm rot="3000000">
            <a:off x="2713135" y="441230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9" name="Right Arrow 144">
            <a:extLst>
              <a:ext uri="{FF2B5EF4-FFF2-40B4-BE49-F238E27FC236}">
                <a16:creationId xmlns:a16="http://schemas.microsoft.com/office/drawing/2014/main" id="{83FE52C4-3657-41C5-881B-358EB35332EF}"/>
              </a:ext>
            </a:extLst>
          </p:cNvPr>
          <p:cNvSpPr/>
          <p:nvPr/>
        </p:nvSpPr>
        <p:spPr bwMode="auto">
          <a:xfrm rot="3538395">
            <a:off x="1951033" y="3886580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0" name="Right Arrow 145">
            <a:extLst>
              <a:ext uri="{FF2B5EF4-FFF2-40B4-BE49-F238E27FC236}">
                <a16:creationId xmlns:a16="http://schemas.microsoft.com/office/drawing/2014/main" id="{EC1D5D0D-BC24-4ABF-B6A0-D535688321FD}"/>
              </a:ext>
            </a:extLst>
          </p:cNvPr>
          <p:cNvSpPr/>
          <p:nvPr/>
        </p:nvSpPr>
        <p:spPr bwMode="auto">
          <a:xfrm rot="18158471">
            <a:off x="2078814" y="3809124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1" name="Right Arrow 149">
            <a:extLst>
              <a:ext uri="{FF2B5EF4-FFF2-40B4-BE49-F238E27FC236}">
                <a16:creationId xmlns:a16="http://schemas.microsoft.com/office/drawing/2014/main" id="{720FCF90-4C48-49E5-A214-E4591982DEBB}"/>
              </a:ext>
            </a:extLst>
          </p:cNvPr>
          <p:cNvSpPr/>
          <p:nvPr/>
        </p:nvSpPr>
        <p:spPr bwMode="auto">
          <a:xfrm>
            <a:off x="6677347" y="1807489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2" name="Right Arrow 150">
            <a:extLst>
              <a:ext uri="{FF2B5EF4-FFF2-40B4-BE49-F238E27FC236}">
                <a16:creationId xmlns:a16="http://schemas.microsoft.com/office/drawing/2014/main" id="{6338EBBC-3D84-4E04-B7DB-01392ED2CFFF}"/>
              </a:ext>
            </a:extLst>
          </p:cNvPr>
          <p:cNvSpPr/>
          <p:nvPr/>
        </p:nvSpPr>
        <p:spPr bwMode="auto">
          <a:xfrm>
            <a:off x="6677348" y="3069378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3" name="Right Arrow 151">
            <a:extLst>
              <a:ext uri="{FF2B5EF4-FFF2-40B4-BE49-F238E27FC236}">
                <a16:creationId xmlns:a16="http://schemas.microsoft.com/office/drawing/2014/main" id="{A092CD09-AF9E-40F5-AC0F-BF5D8C66E050}"/>
              </a:ext>
            </a:extLst>
          </p:cNvPr>
          <p:cNvSpPr/>
          <p:nvPr/>
        </p:nvSpPr>
        <p:spPr bwMode="auto">
          <a:xfrm>
            <a:off x="6677350" y="4331267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4" name="Right Arrow 152">
            <a:extLst>
              <a:ext uri="{FF2B5EF4-FFF2-40B4-BE49-F238E27FC236}">
                <a16:creationId xmlns:a16="http://schemas.microsoft.com/office/drawing/2014/main" id="{7428946A-8C31-4663-886D-5714B855F5CC}"/>
              </a:ext>
            </a:extLst>
          </p:cNvPr>
          <p:cNvSpPr/>
          <p:nvPr/>
        </p:nvSpPr>
        <p:spPr bwMode="auto">
          <a:xfrm>
            <a:off x="6677351" y="559315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7" name="Right Arrow 89">
            <a:extLst>
              <a:ext uri="{FF2B5EF4-FFF2-40B4-BE49-F238E27FC236}">
                <a16:creationId xmlns:a16="http://schemas.microsoft.com/office/drawing/2014/main" id="{BA31E9E7-0681-451D-92B6-E8EC02BB7A95}"/>
              </a:ext>
            </a:extLst>
          </p:cNvPr>
          <p:cNvSpPr/>
          <p:nvPr/>
        </p:nvSpPr>
        <p:spPr bwMode="auto">
          <a:xfrm>
            <a:off x="2627109" y="1661169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8" name="Right Arrow 90">
            <a:extLst>
              <a:ext uri="{FF2B5EF4-FFF2-40B4-BE49-F238E27FC236}">
                <a16:creationId xmlns:a16="http://schemas.microsoft.com/office/drawing/2014/main" id="{E66B4494-AE9D-4329-92D4-F9F954BFC77F}"/>
              </a:ext>
            </a:extLst>
          </p:cNvPr>
          <p:cNvSpPr/>
          <p:nvPr/>
        </p:nvSpPr>
        <p:spPr bwMode="auto">
          <a:xfrm>
            <a:off x="2623931" y="2885305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9" name="Right Arrow 91">
            <a:extLst>
              <a:ext uri="{FF2B5EF4-FFF2-40B4-BE49-F238E27FC236}">
                <a16:creationId xmlns:a16="http://schemas.microsoft.com/office/drawing/2014/main" id="{117EFCE9-6570-4564-AED5-01A92E9539CB}"/>
              </a:ext>
            </a:extLst>
          </p:cNvPr>
          <p:cNvSpPr/>
          <p:nvPr/>
        </p:nvSpPr>
        <p:spPr bwMode="auto">
          <a:xfrm>
            <a:off x="2623930" y="4181449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0" name="Right Arrow 92">
            <a:extLst>
              <a:ext uri="{FF2B5EF4-FFF2-40B4-BE49-F238E27FC236}">
                <a16:creationId xmlns:a16="http://schemas.microsoft.com/office/drawing/2014/main" id="{C8CEFD45-455C-4ED5-8E15-D3739552191E}"/>
              </a:ext>
            </a:extLst>
          </p:cNvPr>
          <p:cNvSpPr/>
          <p:nvPr/>
        </p:nvSpPr>
        <p:spPr bwMode="auto">
          <a:xfrm>
            <a:off x="2627109" y="5405585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1" name="Right Arrow 6">
            <a:extLst>
              <a:ext uri="{FF2B5EF4-FFF2-40B4-BE49-F238E27FC236}">
                <a16:creationId xmlns:a16="http://schemas.microsoft.com/office/drawing/2014/main" id="{5AF3EC99-EEA7-49C9-89F5-1320E779DFC4}"/>
              </a:ext>
            </a:extLst>
          </p:cNvPr>
          <p:cNvSpPr/>
          <p:nvPr/>
        </p:nvSpPr>
        <p:spPr bwMode="auto">
          <a:xfrm>
            <a:off x="288014" y="166116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2" name="Right Arrow 24">
            <a:extLst>
              <a:ext uri="{FF2B5EF4-FFF2-40B4-BE49-F238E27FC236}">
                <a16:creationId xmlns:a16="http://schemas.microsoft.com/office/drawing/2014/main" id="{69334D04-A200-4128-994E-378E042B2D9D}"/>
              </a:ext>
            </a:extLst>
          </p:cNvPr>
          <p:cNvSpPr/>
          <p:nvPr/>
        </p:nvSpPr>
        <p:spPr bwMode="auto">
          <a:xfrm>
            <a:off x="288014" y="223723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3" name="Right Arrow 25">
            <a:extLst>
              <a:ext uri="{FF2B5EF4-FFF2-40B4-BE49-F238E27FC236}">
                <a16:creationId xmlns:a16="http://schemas.microsoft.com/office/drawing/2014/main" id="{70730E0D-11DF-4C8B-9666-9028FBDD9331}"/>
              </a:ext>
            </a:extLst>
          </p:cNvPr>
          <p:cNvSpPr/>
          <p:nvPr/>
        </p:nvSpPr>
        <p:spPr bwMode="auto">
          <a:xfrm>
            <a:off x="288014" y="295731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4" name="Right Arrow 27">
            <a:extLst>
              <a:ext uri="{FF2B5EF4-FFF2-40B4-BE49-F238E27FC236}">
                <a16:creationId xmlns:a16="http://schemas.microsoft.com/office/drawing/2014/main" id="{8C30BEFB-1F15-454C-B308-FC0DFD0AEFCD}"/>
              </a:ext>
            </a:extLst>
          </p:cNvPr>
          <p:cNvSpPr/>
          <p:nvPr/>
        </p:nvSpPr>
        <p:spPr bwMode="auto">
          <a:xfrm>
            <a:off x="288014" y="346136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5" name="Right Arrow 28">
            <a:extLst>
              <a:ext uri="{FF2B5EF4-FFF2-40B4-BE49-F238E27FC236}">
                <a16:creationId xmlns:a16="http://schemas.microsoft.com/office/drawing/2014/main" id="{6826FC88-42C2-4FF0-B1AD-79A6F9ACF48E}"/>
              </a:ext>
            </a:extLst>
          </p:cNvPr>
          <p:cNvSpPr/>
          <p:nvPr/>
        </p:nvSpPr>
        <p:spPr bwMode="auto">
          <a:xfrm>
            <a:off x="288014" y="418144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6" name="Right Arrow 30">
            <a:extLst>
              <a:ext uri="{FF2B5EF4-FFF2-40B4-BE49-F238E27FC236}">
                <a16:creationId xmlns:a16="http://schemas.microsoft.com/office/drawing/2014/main" id="{0E49780A-759D-467A-B377-B2691973B087}"/>
              </a:ext>
            </a:extLst>
          </p:cNvPr>
          <p:cNvSpPr/>
          <p:nvPr/>
        </p:nvSpPr>
        <p:spPr bwMode="auto">
          <a:xfrm>
            <a:off x="288014" y="475751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7" name="Right Arrow 35">
            <a:extLst>
              <a:ext uri="{FF2B5EF4-FFF2-40B4-BE49-F238E27FC236}">
                <a16:creationId xmlns:a16="http://schemas.microsoft.com/office/drawing/2014/main" id="{BC1BDEC5-5BC7-4FB2-9A71-D57BA05B65E9}"/>
              </a:ext>
            </a:extLst>
          </p:cNvPr>
          <p:cNvSpPr/>
          <p:nvPr/>
        </p:nvSpPr>
        <p:spPr bwMode="auto">
          <a:xfrm>
            <a:off x="288014" y="547759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8" name="Right Arrow 39">
            <a:extLst>
              <a:ext uri="{FF2B5EF4-FFF2-40B4-BE49-F238E27FC236}">
                <a16:creationId xmlns:a16="http://schemas.microsoft.com/office/drawing/2014/main" id="{A4EB148A-9C35-4A22-A195-318F72FE3DC8}"/>
              </a:ext>
            </a:extLst>
          </p:cNvPr>
          <p:cNvSpPr/>
          <p:nvPr/>
        </p:nvSpPr>
        <p:spPr bwMode="auto">
          <a:xfrm>
            <a:off x="288014" y="598164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9" name="Right Arrow 96">
            <a:extLst>
              <a:ext uri="{FF2B5EF4-FFF2-40B4-BE49-F238E27FC236}">
                <a16:creationId xmlns:a16="http://schemas.microsoft.com/office/drawing/2014/main" id="{209754D6-8292-4737-9D14-499A6D961636}"/>
              </a:ext>
            </a:extLst>
          </p:cNvPr>
          <p:cNvSpPr/>
          <p:nvPr/>
        </p:nvSpPr>
        <p:spPr bwMode="auto">
          <a:xfrm>
            <a:off x="288014" y="181356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0" name="Right Arrow 97">
            <a:extLst>
              <a:ext uri="{FF2B5EF4-FFF2-40B4-BE49-F238E27FC236}">
                <a16:creationId xmlns:a16="http://schemas.microsoft.com/office/drawing/2014/main" id="{74B6639D-0AF2-4F19-ACFB-44BF81B1D6C9}"/>
              </a:ext>
            </a:extLst>
          </p:cNvPr>
          <p:cNvSpPr/>
          <p:nvPr/>
        </p:nvSpPr>
        <p:spPr bwMode="auto">
          <a:xfrm>
            <a:off x="288014" y="238963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1" name="Right Arrow 98">
            <a:extLst>
              <a:ext uri="{FF2B5EF4-FFF2-40B4-BE49-F238E27FC236}">
                <a16:creationId xmlns:a16="http://schemas.microsoft.com/office/drawing/2014/main" id="{2F600C4E-0892-4964-AA0B-0B5C17BE6D36}"/>
              </a:ext>
            </a:extLst>
          </p:cNvPr>
          <p:cNvSpPr/>
          <p:nvPr/>
        </p:nvSpPr>
        <p:spPr bwMode="auto">
          <a:xfrm>
            <a:off x="288014" y="310971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2" name="Right Arrow 99">
            <a:extLst>
              <a:ext uri="{FF2B5EF4-FFF2-40B4-BE49-F238E27FC236}">
                <a16:creationId xmlns:a16="http://schemas.microsoft.com/office/drawing/2014/main" id="{82845D11-D26A-47EA-B148-E247E3BF99FB}"/>
              </a:ext>
            </a:extLst>
          </p:cNvPr>
          <p:cNvSpPr/>
          <p:nvPr/>
        </p:nvSpPr>
        <p:spPr bwMode="auto">
          <a:xfrm>
            <a:off x="288014" y="361376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3" name="Right Arrow 100">
            <a:extLst>
              <a:ext uri="{FF2B5EF4-FFF2-40B4-BE49-F238E27FC236}">
                <a16:creationId xmlns:a16="http://schemas.microsoft.com/office/drawing/2014/main" id="{A7071FAE-C514-40CA-9B7D-3680D4999C9E}"/>
              </a:ext>
            </a:extLst>
          </p:cNvPr>
          <p:cNvSpPr/>
          <p:nvPr/>
        </p:nvSpPr>
        <p:spPr bwMode="auto">
          <a:xfrm>
            <a:off x="288014" y="433384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4" name="Right Arrow 101">
            <a:extLst>
              <a:ext uri="{FF2B5EF4-FFF2-40B4-BE49-F238E27FC236}">
                <a16:creationId xmlns:a16="http://schemas.microsoft.com/office/drawing/2014/main" id="{94E611F0-9559-4C4E-9D95-96CE519FFB72}"/>
              </a:ext>
            </a:extLst>
          </p:cNvPr>
          <p:cNvSpPr/>
          <p:nvPr/>
        </p:nvSpPr>
        <p:spPr bwMode="auto">
          <a:xfrm>
            <a:off x="288014" y="490991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5" name="Right Arrow 102">
            <a:extLst>
              <a:ext uri="{FF2B5EF4-FFF2-40B4-BE49-F238E27FC236}">
                <a16:creationId xmlns:a16="http://schemas.microsoft.com/office/drawing/2014/main" id="{BA8580F2-B040-4380-97DA-7489D12886D4}"/>
              </a:ext>
            </a:extLst>
          </p:cNvPr>
          <p:cNvSpPr/>
          <p:nvPr/>
        </p:nvSpPr>
        <p:spPr bwMode="auto">
          <a:xfrm>
            <a:off x="288014" y="562999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6" name="Right Arrow 103">
            <a:extLst>
              <a:ext uri="{FF2B5EF4-FFF2-40B4-BE49-F238E27FC236}">
                <a16:creationId xmlns:a16="http://schemas.microsoft.com/office/drawing/2014/main" id="{C58AA68A-BE1E-44D4-BC45-0B48A3DD2F73}"/>
              </a:ext>
            </a:extLst>
          </p:cNvPr>
          <p:cNvSpPr/>
          <p:nvPr/>
        </p:nvSpPr>
        <p:spPr bwMode="auto">
          <a:xfrm>
            <a:off x="288014" y="613404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C31C63E3-3D49-44BF-BA2F-8F4C5818AA1A}"/>
              </a:ext>
            </a:extLst>
          </p:cNvPr>
          <p:cNvSpPr/>
          <p:nvPr/>
        </p:nvSpPr>
        <p:spPr bwMode="auto">
          <a:xfrm>
            <a:off x="1198490" y="1661170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535F97DA-6B01-44C5-A10E-1262DC26E5C8}"/>
              </a:ext>
            </a:extLst>
          </p:cNvPr>
          <p:cNvSpPr/>
          <p:nvPr/>
        </p:nvSpPr>
        <p:spPr bwMode="auto">
          <a:xfrm>
            <a:off x="1198488" y="2923059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2066AAC8-F25D-4E54-9C5B-320EB7021D86}"/>
              </a:ext>
            </a:extLst>
          </p:cNvPr>
          <p:cNvSpPr/>
          <p:nvPr/>
        </p:nvSpPr>
        <p:spPr bwMode="auto">
          <a:xfrm>
            <a:off x="1198490" y="4181450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E95126F5-757F-43F4-A00E-A1D52013F041}"/>
              </a:ext>
            </a:extLst>
          </p:cNvPr>
          <p:cNvSpPr/>
          <p:nvPr/>
        </p:nvSpPr>
        <p:spPr bwMode="auto">
          <a:xfrm>
            <a:off x="1198488" y="5443339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1FAD5A0B-AB52-4268-B609-42072429678E}"/>
              </a:ext>
            </a:extLst>
          </p:cNvPr>
          <p:cNvSpPr/>
          <p:nvPr/>
        </p:nvSpPr>
        <p:spPr bwMode="auto">
          <a:xfrm>
            <a:off x="4950638" y="1661170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BE50FC91-3ABB-4F6C-A53D-5F828D576492}"/>
              </a:ext>
            </a:extLst>
          </p:cNvPr>
          <p:cNvSpPr/>
          <p:nvPr/>
        </p:nvSpPr>
        <p:spPr bwMode="auto">
          <a:xfrm>
            <a:off x="4950638" y="2927945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1F7923A1-3A48-4569-AA85-C66E9226351C}"/>
              </a:ext>
            </a:extLst>
          </p:cNvPr>
          <p:cNvSpPr/>
          <p:nvPr/>
        </p:nvSpPr>
        <p:spPr bwMode="auto">
          <a:xfrm>
            <a:off x="4950638" y="4185195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58A8145D-FAA1-4BEE-B89E-8631F2F3D030}"/>
              </a:ext>
            </a:extLst>
          </p:cNvPr>
          <p:cNvSpPr/>
          <p:nvPr/>
        </p:nvSpPr>
        <p:spPr bwMode="auto">
          <a:xfrm>
            <a:off x="4939009" y="5442445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5" name="Right Arrow 131">
            <a:extLst>
              <a:ext uri="{FF2B5EF4-FFF2-40B4-BE49-F238E27FC236}">
                <a16:creationId xmlns:a16="http://schemas.microsoft.com/office/drawing/2014/main" id="{944FCD7F-12FE-4274-B434-D9CB1F277B6B}"/>
              </a:ext>
            </a:extLst>
          </p:cNvPr>
          <p:cNvSpPr/>
          <p:nvPr/>
        </p:nvSpPr>
        <p:spPr bwMode="auto">
          <a:xfrm rot="2422284">
            <a:off x="2281465" y="2629069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6" name="Right Arrow 135">
            <a:extLst>
              <a:ext uri="{FF2B5EF4-FFF2-40B4-BE49-F238E27FC236}">
                <a16:creationId xmlns:a16="http://schemas.microsoft.com/office/drawing/2014/main" id="{526E061E-2E1B-48F2-849A-418B614800AE}"/>
              </a:ext>
            </a:extLst>
          </p:cNvPr>
          <p:cNvSpPr/>
          <p:nvPr/>
        </p:nvSpPr>
        <p:spPr bwMode="auto">
          <a:xfrm rot="2422284">
            <a:off x="2280670" y="385320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7" name="Right Arrow 136">
            <a:extLst>
              <a:ext uri="{FF2B5EF4-FFF2-40B4-BE49-F238E27FC236}">
                <a16:creationId xmlns:a16="http://schemas.microsoft.com/office/drawing/2014/main" id="{85A76079-833C-45DF-A85C-A70561FDDFDC}"/>
              </a:ext>
            </a:extLst>
          </p:cNvPr>
          <p:cNvSpPr/>
          <p:nvPr/>
        </p:nvSpPr>
        <p:spPr bwMode="auto">
          <a:xfrm rot="2422284">
            <a:off x="2267984" y="529336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8" name="Right Arrow 137">
            <a:extLst>
              <a:ext uri="{FF2B5EF4-FFF2-40B4-BE49-F238E27FC236}">
                <a16:creationId xmlns:a16="http://schemas.microsoft.com/office/drawing/2014/main" id="{6340282A-C5B9-45E8-A0FF-C0EEA5A0BC9A}"/>
              </a:ext>
            </a:extLst>
          </p:cNvPr>
          <p:cNvSpPr/>
          <p:nvPr/>
        </p:nvSpPr>
        <p:spPr bwMode="auto">
          <a:xfrm rot="19200000">
            <a:off x="2321510" y="5370210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9" name="Right Arrow 138">
            <a:extLst>
              <a:ext uri="{FF2B5EF4-FFF2-40B4-BE49-F238E27FC236}">
                <a16:creationId xmlns:a16="http://schemas.microsoft.com/office/drawing/2014/main" id="{D6E13AAB-31E5-451A-A27F-66BBF361BC1D}"/>
              </a:ext>
            </a:extLst>
          </p:cNvPr>
          <p:cNvSpPr/>
          <p:nvPr/>
        </p:nvSpPr>
        <p:spPr bwMode="auto">
          <a:xfrm rot="19200000">
            <a:off x="2260398" y="4146074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0" name="Right Arrow 139">
            <a:extLst>
              <a:ext uri="{FF2B5EF4-FFF2-40B4-BE49-F238E27FC236}">
                <a16:creationId xmlns:a16="http://schemas.microsoft.com/office/drawing/2014/main" id="{C914DF7B-7849-4C02-9B00-CAF3AC250D59}"/>
              </a:ext>
            </a:extLst>
          </p:cNvPr>
          <p:cNvSpPr/>
          <p:nvPr/>
        </p:nvSpPr>
        <p:spPr bwMode="auto">
          <a:xfrm rot="19200000">
            <a:off x="2270763" y="277792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1" name="Right Arrow 140">
            <a:extLst>
              <a:ext uri="{FF2B5EF4-FFF2-40B4-BE49-F238E27FC236}">
                <a16:creationId xmlns:a16="http://schemas.microsoft.com/office/drawing/2014/main" id="{1D0F7BA7-F623-403E-AB0E-49F454AB5FBC}"/>
              </a:ext>
            </a:extLst>
          </p:cNvPr>
          <p:cNvSpPr/>
          <p:nvPr/>
        </p:nvSpPr>
        <p:spPr bwMode="auto">
          <a:xfrm rot="18579290">
            <a:off x="2444279" y="4627242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2" name="Right Arrow 141">
            <a:extLst>
              <a:ext uri="{FF2B5EF4-FFF2-40B4-BE49-F238E27FC236}">
                <a16:creationId xmlns:a16="http://schemas.microsoft.com/office/drawing/2014/main" id="{3F5CA05B-5E12-4DC1-8F5F-EDCEE0D71B2E}"/>
              </a:ext>
            </a:extLst>
          </p:cNvPr>
          <p:cNvSpPr/>
          <p:nvPr/>
        </p:nvSpPr>
        <p:spPr bwMode="auto">
          <a:xfrm rot="18579290">
            <a:off x="2430543" y="335175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3" name="Right Arrow 142">
            <a:extLst>
              <a:ext uri="{FF2B5EF4-FFF2-40B4-BE49-F238E27FC236}">
                <a16:creationId xmlns:a16="http://schemas.microsoft.com/office/drawing/2014/main" id="{9678FBDA-C30D-43A8-9C2F-3C4351E0ED55}"/>
              </a:ext>
            </a:extLst>
          </p:cNvPr>
          <p:cNvSpPr/>
          <p:nvPr/>
        </p:nvSpPr>
        <p:spPr bwMode="auto">
          <a:xfrm rot="3000000">
            <a:off x="1998047" y="3289006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4" name="Right Arrow 143">
            <a:extLst>
              <a:ext uri="{FF2B5EF4-FFF2-40B4-BE49-F238E27FC236}">
                <a16:creationId xmlns:a16="http://schemas.microsoft.com/office/drawing/2014/main" id="{32246ACE-1AD2-40AD-905D-5FB6EDA97158}"/>
              </a:ext>
            </a:extLst>
          </p:cNvPr>
          <p:cNvSpPr/>
          <p:nvPr/>
        </p:nvSpPr>
        <p:spPr bwMode="auto">
          <a:xfrm rot="3000000">
            <a:off x="2425122" y="4660851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5" name="Right Arrow 144">
            <a:extLst>
              <a:ext uri="{FF2B5EF4-FFF2-40B4-BE49-F238E27FC236}">
                <a16:creationId xmlns:a16="http://schemas.microsoft.com/office/drawing/2014/main" id="{35EB5C31-2D1C-44A6-A18D-5A0A9DBF7401}"/>
              </a:ext>
            </a:extLst>
          </p:cNvPr>
          <p:cNvSpPr/>
          <p:nvPr/>
        </p:nvSpPr>
        <p:spPr bwMode="auto">
          <a:xfrm rot="3538395">
            <a:off x="1663020" y="4135127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6" name="Right Arrow 145">
            <a:extLst>
              <a:ext uri="{FF2B5EF4-FFF2-40B4-BE49-F238E27FC236}">
                <a16:creationId xmlns:a16="http://schemas.microsoft.com/office/drawing/2014/main" id="{EC7AD10D-C8C0-451A-92AB-5A62B0171EC4}"/>
              </a:ext>
            </a:extLst>
          </p:cNvPr>
          <p:cNvSpPr/>
          <p:nvPr/>
        </p:nvSpPr>
        <p:spPr bwMode="auto">
          <a:xfrm rot="18158471">
            <a:off x="1790801" y="4057671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0" name="Right Arrow 149">
            <a:extLst>
              <a:ext uri="{FF2B5EF4-FFF2-40B4-BE49-F238E27FC236}">
                <a16:creationId xmlns:a16="http://schemas.microsoft.com/office/drawing/2014/main" id="{F93C7F8A-68C2-49F4-9741-7FF851235105}"/>
              </a:ext>
            </a:extLst>
          </p:cNvPr>
          <p:cNvSpPr/>
          <p:nvPr/>
        </p:nvSpPr>
        <p:spPr bwMode="auto">
          <a:xfrm>
            <a:off x="6389334" y="205603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1" name="Right Arrow 150">
            <a:extLst>
              <a:ext uri="{FF2B5EF4-FFF2-40B4-BE49-F238E27FC236}">
                <a16:creationId xmlns:a16="http://schemas.microsoft.com/office/drawing/2014/main" id="{0A598E7D-821E-45B0-876E-D5BA7246A273}"/>
              </a:ext>
            </a:extLst>
          </p:cNvPr>
          <p:cNvSpPr/>
          <p:nvPr/>
        </p:nvSpPr>
        <p:spPr bwMode="auto">
          <a:xfrm>
            <a:off x="6389335" y="3317925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2" name="Right Arrow 151">
            <a:extLst>
              <a:ext uri="{FF2B5EF4-FFF2-40B4-BE49-F238E27FC236}">
                <a16:creationId xmlns:a16="http://schemas.microsoft.com/office/drawing/2014/main" id="{7BDF290C-CC76-4A05-964F-FA56E4C9A51B}"/>
              </a:ext>
            </a:extLst>
          </p:cNvPr>
          <p:cNvSpPr/>
          <p:nvPr/>
        </p:nvSpPr>
        <p:spPr bwMode="auto">
          <a:xfrm>
            <a:off x="6389337" y="4579814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3" name="Right Arrow 152">
            <a:extLst>
              <a:ext uri="{FF2B5EF4-FFF2-40B4-BE49-F238E27FC236}">
                <a16:creationId xmlns:a16="http://schemas.microsoft.com/office/drawing/2014/main" id="{6D3510E0-397D-4B81-B518-E3C8041C86E0}"/>
              </a:ext>
            </a:extLst>
          </p:cNvPr>
          <p:cNvSpPr/>
          <p:nvPr/>
        </p:nvSpPr>
        <p:spPr bwMode="auto">
          <a:xfrm>
            <a:off x="6389338" y="584170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Three neat time-multiplexing tricks</a:t>
            </a:r>
          </a:p>
        </p:txBody>
      </p:sp>
      <p:sp>
        <p:nvSpPr>
          <p:cNvPr id="177" name="Right Arrow 89">
            <a:extLst>
              <a:ext uri="{FF2B5EF4-FFF2-40B4-BE49-F238E27FC236}">
                <a16:creationId xmlns:a16="http://schemas.microsoft.com/office/drawing/2014/main" id="{BF07CBD1-3855-4AA1-8B63-5DCC4C85C82D}"/>
              </a:ext>
            </a:extLst>
          </p:cNvPr>
          <p:cNvSpPr/>
          <p:nvPr/>
        </p:nvSpPr>
        <p:spPr bwMode="auto">
          <a:xfrm>
            <a:off x="2339096" y="1909716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8" name="Right Arrow 90">
            <a:extLst>
              <a:ext uri="{FF2B5EF4-FFF2-40B4-BE49-F238E27FC236}">
                <a16:creationId xmlns:a16="http://schemas.microsoft.com/office/drawing/2014/main" id="{600C796B-32DC-41B1-ACC1-64CFAEC5DA07}"/>
              </a:ext>
            </a:extLst>
          </p:cNvPr>
          <p:cNvSpPr/>
          <p:nvPr/>
        </p:nvSpPr>
        <p:spPr bwMode="auto">
          <a:xfrm>
            <a:off x="2335918" y="3133852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9" name="Right Arrow 91">
            <a:extLst>
              <a:ext uri="{FF2B5EF4-FFF2-40B4-BE49-F238E27FC236}">
                <a16:creationId xmlns:a16="http://schemas.microsoft.com/office/drawing/2014/main" id="{0245C1AA-9EE9-4032-9F56-5F3130C17A7C}"/>
              </a:ext>
            </a:extLst>
          </p:cNvPr>
          <p:cNvSpPr/>
          <p:nvPr/>
        </p:nvSpPr>
        <p:spPr bwMode="auto">
          <a:xfrm>
            <a:off x="2335917" y="4429996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2" name="Right Arrow 92">
            <a:extLst>
              <a:ext uri="{FF2B5EF4-FFF2-40B4-BE49-F238E27FC236}">
                <a16:creationId xmlns:a16="http://schemas.microsoft.com/office/drawing/2014/main" id="{AF399165-8380-47C4-A7DE-F7188BB03AE3}"/>
              </a:ext>
            </a:extLst>
          </p:cNvPr>
          <p:cNvSpPr/>
          <p:nvPr/>
        </p:nvSpPr>
        <p:spPr bwMode="auto">
          <a:xfrm>
            <a:off x="2339096" y="565413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3" name="Right Arrow 6">
            <a:extLst>
              <a:ext uri="{FF2B5EF4-FFF2-40B4-BE49-F238E27FC236}">
                <a16:creationId xmlns:a16="http://schemas.microsoft.com/office/drawing/2014/main" id="{B2B9E07E-D629-4543-9EDA-2EA627EFDCF8}"/>
              </a:ext>
            </a:extLst>
          </p:cNvPr>
          <p:cNvSpPr/>
          <p:nvPr/>
        </p:nvSpPr>
        <p:spPr bwMode="auto">
          <a:xfrm>
            <a:off x="1" y="19097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4" name="Right Arrow 24">
            <a:extLst>
              <a:ext uri="{FF2B5EF4-FFF2-40B4-BE49-F238E27FC236}">
                <a16:creationId xmlns:a16="http://schemas.microsoft.com/office/drawing/2014/main" id="{C5AA8498-3770-46A4-8CFF-383685EAEDA4}"/>
              </a:ext>
            </a:extLst>
          </p:cNvPr>
          <p:cNvSpPr/>
          <p:nvPr/>
        </p:nvSpPr>
        <p:spPr bwMode="auto">
          <a:xfrm>
            <a:off x="1" y="248578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5" name="Right Arrow 25">
            <a:extLst>
              <a:ext uri="{FF2B5EF4-FFF2-40B4-BE49-F238E27FC236}">
                <a16:creationId xmlns:a16="http://schemas.microsoft.com/office/drawing/2014/main" id="{FB9C8DE4-409C-402E-85C2-BB8BFD96C398}"/>
              </a:ext>
            </a:extLst>
          </p:cNvPr>
          <p:cNvSpPr/>
          <p:nvPr/>
        </p:nvSpPr>
        <p:spPr bwMode="auto">
          <a:xfrm>
            <a:off x="1" y="320586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6" name="Right Arrow 27">
            <a:extLst>
              <a:ext uri="{FF2B5EF4-FFF2-40B4-BE49-F238E27FC236}">
                <a16:creationId xmlns:a16="http://schemas.microsoft.com/office/drawing/2014/main" id="{962974B8-6F11-443C-A505-764E042B6AC3}"/>
              </a:ext>
            </a:extLst>
          </p:cNvPr>
          <p:cNvSpPr/>
          <p:nvPr/>
        </p:nvSpPr>
        <p:spPr bwMode="auto">
          <a:xfrm>
            <a:off x="1" y="37099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7" name="Right Arrow 28">
            <a:extLst>
              <a:ext uri="{FF2B5EF4-FFF2-40B4-BE49-F238E27FC236}">
                <a16:creationId xmlns:a16="http://schemas.microsoft.com/office/drawing/2014/main" id="{1F589F20-F269-46B6-BFDD-D2CACCB617BF}"/>
              </a:ext>
            </a:extLst>
          </p:cNvPr>
          <p:cNvSpPr/>
          <p:nvPr/>
        </p:nvSpPr>
        <p:spPr bwMode="auto">
          <a:xfrm>
            <a:off x="1" y="442999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1" name="Right Arrow 30">
            <a:extLst>
              <a:ext uri="{FF2B5EF4-FFF2-40B4-BE49-F238E27FC236}">
                <a16:creationId xmlns:a16="http://schemas.microsoft.com/office/drawing/2014/main" id="{2000F600-3CCD-466B-BF67-6DBDAA3B9699}"/>
              </a:ext>
            </a:extLst>
          </p:cNvPr>
          <p:cNvSpPr/>
          <p:nvPr/>
        </p:nvSpPr>
        <p:spPr bwMode="auto">
          <a:xfrm>
            <a:off x="1" y="500606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2" name="Right Arrow 35">
            <a:extLst>
              <a:ext uri="{FF2B5EF4-FFF2-40B4-BE49-F238E27FC236}">
                <a16:creationId xmlns:a16="http://schemas.microsoft.com/office/drawing/2014/main" id="{22793AB8-B0A2-489A-B7D9-754F6AF84712}"/>
              </a:ext>
            </a:extLst>
          </p:cNvPr>
          <p:cNvSpPr/>
          <p:nvPr/>
        </p:nvSpPr>
        <p:spPr bwMode="auto">
          <a:xfrm>
            <a:off x="1" y="572614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3" name="Right Arrow 39">
            <a:extLst>
              <a:ext uri="{FF2B5EF4-FFF2-40B4-BE49-F238E27FC236}">
                <a16:creationId xmlns:a16="http://schemas.microsoft.com/office/drawing/2014/main" id="{B0465D96-964A-4C8D-8176-C9324F2B1EDF}"/>
              </a:ext>
            </a:extLst>
          </p:cNvPr>
          <p:cNvSpPr/>
          <p:nvPr/>
        </p:nvSpPr>
        <p:spPr bwMode="auto">
          <a:xfrm>
            <a:off x="1" y="623019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4" name="Right Arrow 96">
            <a:extLst>
              <a:ext uri="{FF2B5EF4-FFF2-40B4-BE49-F238E27FC236}">
                <a16:creationId xmlns:a16="http://schemas.microsoft.com/office/drawing/2014/main" id="{48F58F6E-456B-4D53-B837-3C2DD0ABE325}"/>
              </a:ext>
            </a:extLst>
          </p:cNvPr>
          <p:cNvSpPr/>
          <p:nvPr/>
        </p:nvSpPr>
        <p:spPr bwMode="auto">
          <a:xfrm>
            <a:off x="1" y="20621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5" name="Right Arrow 97">
            <a:extLst>
              <a:ext uri="{FF2B5EF4-FFF2-40B4-BE49-F238E27FC236}">
                <a16:creationId xmlns:a16="http://schemas.microsoft.com/office/drawing/2014/main" id="{93D5C321-4485-4097-B366-2C80044DD4CC}"/>
              </a:ext>
            </a:extLst>
          </p:cNvPr>
          <p:cNvSpPr/>
          <p:nvPr/>
        </p:nvSpPr>
        <p:spPr bwMode="auto">
          <a:xfrm>
            <a:off x="1" y="263818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6" name="Right Arrow 98">
            <a:extLst>
              <a:ext uri="{FF2B5EF4-FFF2-40B4-BE49-F238E27FC236}">
                <a16:creationId xmlns:a16="http://schemas.microsoft.com/office/drawing/2014/main" id="{CA743C58-0061-4731-ADD4-38EF9E64A2FC}"/>
              </a:ext>
            </a:extLst>
          </p:cNvPr>
          <p:cNvSpPr/>
          <p:nvPr/>
        </p:nvSpPr>
        <p:spPr bwMode="auto">
          <a:xfrm>
            <a:off x="1" y="335826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7" name="Right Arrow 99">
            <a:extLst>
              <a:ext uri="{FF2B5EF4-FFF2-40B4-BE49-F238E27FC236}">
                <a16:creationId xmlns:a16="http://schemas.microsoft.com/office/drawing/2014/main" id="{3581BB5E-952B-4C3B-ACE1-E6D94395B7A5}"/>
              </a:ext>
            </a:extLst>
          </p:cNvPr>
          <p:cNvSpPr/>
          <p:nvPr/>
        </p:nvSpPr>
        <p:spPr bwMode="auto">
          <a:xfrm>
            <a:off x="1" y="38623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8" name="Right Arrow 100">
            <a:extLst>
              <a:ext uri="{FF2B5EF4-FFF2-40B4-BE49-F238E27FC236}">
                <a16:creationId xmlns:a16="http://schemas.microsoft.com/office/drawing/2014/main" id="{43F81C37-F68F-4029-A760-815AD6EB4D6A}"/>
              </a:ext>
            </a:extLst>
          </p:cNvPr>
          <p:cNvSpPr/>
          <p:nvPr/>
        </p:nvSpPr>
        <p:spPr bwMode="auto">
          <a:xfrm>
            <a:off x="1" y="458239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0" name="Right Arrow 101">
            <a:extLst>
              <a:ext uri="{FF2B5EF4-FFF2-40B4-BE49-F238E27FC236}">
                <a16:creationId xmlns:a16="http://schemas.microsoft.com/office/drawing/2014/main" id="{E88E3BB1-1787-4405-A74A-A60F59C5EEB8}"/>
              </a:ext>
            </a:extLst>
          </p:cNvPr>
          <p:cNvSpPr/>
          <p:nvPr/>
        </p:nvSpPr>
        <p:spPr bwMode="auto">
          <a:xfrm>
            <a:off x="1" y="515846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3" name="Right Arrow 102">
            <a:extLst>
              <a:ext uri="{FF2B5EF4-FFF2-40B4-BE49-F238E27FC236}">
                <a16:creationId xmlns:a16="http://schemas.microsoft.com/office/drawing/2014/main" id="{C0368969-63A2-4389-9258-A1568111F12E}"/>
              </a:ext>
            </a:extLst>
          </p:cNvPr>
          <p:cNvSpPr/>
          <p:nvPr/>
        </p:nvSpPr>
        <p:spPr bwMode="auto">
          <a:xfrm>
            <a:off x="1" y="587854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4" name="Right Arrow 103">
            <a:extLst>
              <a:ext uri="{FF2B5EF4-FFF2-40B4-BE49-F238E27FC236}">
                <a16:creationId xmlns:a16="http://schemas.microsoft.com/office/drawing/2014/main" id="{243D3972-C5D0-4343-A953-71EA3A63C0C7}"/>
              </a:ext>
            </a:extLst>
          </p:cNvPr>
          <p:cNvSpPr/>
          <p:nvPr/>
        </p:nvSpPr>
        <p:spPr bwMode="auto">
          <a:xfrm>
            <a:off x="1" y="638259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2614583-9314-494C-962A-EF412ECF1EA2}"/>
              </a:ext>
            </a:extLst>
          </p:cNvPr>
          <p:cNvSpPr/>
          <p:nvPr/>
        </p:nvSpPr>
        <p:spPr bwMode="auto">
          <a:xfrm>
            <a:off x="910477" y="1909717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9887EBB4-30BB-45A2-AA87-46C97E985645}"/>
              </a:ext>
            </a:extLst>
          </p:cNvPr>
          <p:cNvSpPr/>
          <p:nvPr/>
        </p:nvSpPr>
        <p:spPr bwMode="auto">
          <a:xfrm>
            <a:off x="910475" y="3171606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6BE48F25-76E5-4D55-805B-86E66D2B6AF1}"/>
              </a:ext>
            </a:extLst>
          </p:cNvPr>
          <p:cNvSpPr/>
          <p:nvPr/>
        </p:nvSpPr>
        <p:spPr bwMode="auto">
          <a:xfrm>
            <a:off x="910477" y="4429997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E8CEF36-0FB8-4822-9C36-6F071B87F7DA}"/>
              </a:ext>
            </a:extLst>
          </p:cNvPr>
          <p:cNvSpPr/>
          <p:nvPr/>
        </p:nvSpPr>
        <p:spPr bwMode="auto">
          <a:xfrm>
            <a:off x="910475" y="5691886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E3270C64-F29A-4017-B226-B9D22DB9F48B}"/>
              </a:ext>
            </a:extLst>
          </p:cNvPr>
          <p:cNvSpPr/>
          <p:nvPr/>
        </p:nvSpPr>
        <p:spPr bwMode="auto">
          <a:xfrm>
            <a:off x="4662625" y="1909717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652657C-4D50-4017-BA4F-949EB01398DF}"/>
              </a:ext>
            </a:extLst>
          </p:cNvPr>
          <p:cNvSpPr/>
          <p:nvPr/>
        </p:nvSpPr>
        <p:spPr bwMode="auto">
          <a:xfrm>
            <a:off x="4662625" y="3176492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E49F710-7F9A-440F-A164-76AD8DC9A42A}"/>
              </a:ext>
            </a:extLst>
          </p:cNvPr>
          <p:cNvSpPr/>
          <p:nvPr/>
        </p:nvSpPr>
        <p:spPr bwMode="auto">
          <a:xfrm>
            <a:off x="4662625" y="4433742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298391B1-BC94-4821-8450-E050690C9183}"/>
              </a:ext>
            </a:extLst>
          </p:cNvPr>
          <p:cNvSpPr/>
          <p:nvPr/>
        </p:nvSpPr>
        <p:spPr bwMode="auto">
          <a:xfrm>
            <a:off x="4650996" y="5690992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3" name="Right Arrow 131">
            <a:extLst>
              <a:ext uri="{FF2B5EF4-FFF2-40B4-BE49-F238E27FC236}">
                <a16:creationId xmlns:a16="http://schemas.microsoft.com/office/drawing/2014/main" id="{BB97F23F-414D-4202-B2A7-16F1159652E5}"/>
              </a:ext>
            </a:extLst>
          </p:cNvPr>
          <p:cNvSpPr/>
          <p:nvPr/>
        </p:nvSpPr>
        <p:spPr bwMode="auto">
          <a:xfrm rot="2422284">
            <a:off x="1993452" y="2877616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4" name="Right Arrow 135">
            <a:extLst>
              <a:ext uri="{FF2B5EF4-FFF2-40B4-BE49-F238E27FC236}">
                <a16:creationId xmlns:a16="http://schemas.microsoft.com/office/drawing/2014/main" id="{98E396CD-1781-425B-897B-4E4F0AF67B2E}"/>
              </a:ext>
            </a:extLst>
          </p:cNvPr>
          <p:cNvSpPr/>
          <p:nvPr/>
        </p:nvSpPr>
        <p:spPr bwMode="auto">
          <a:xfrm rot="2422284">
            <a:off x="1992657" y="410175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5" name="Right Arrow 136">
            <a:extLst>
              <a:ext uri="{FF2B5EF4-FFF2-40B4-BE49-F238E27FC236}">
                <a16:creationId xmlns:a16="http://schemas.microsoft.com/office/drawing/2014/main" id="{4112F847-B4D6-4AFD-BA33-ADC63D33004D}"/>
              </a:ext>
            </a:extLst>
          </p:cNvPr>
          <p:cNvSpPr/>
          <p:nvPr/>
        </p:nvSpPr>
        <p:spPr bwMode="auto">
          <a:xfrm rot="2422284">
            <a:off x="1979971" y="554191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6" name="Right Arrow 137">
            <a:extLst>
              <a:ext uri="{FF2B5EF4-FFF2-40B4-BE49-F238E27FC236}">
                <a16:creationId xmlns:a16="http://schemas.microsoft.com/office/drawing/2014/main" id="{E4BD749A-559C-4F62-B141-967F1324200D}"/>
              </a:ext>
            </a:extLst>
          </p:cNvPr>
          <p:cNvSpPr/>
          <p:nvPr/>
        </p:nvSpPr>
        <p:spPr bwMode="auto">
          <a:xfrm rot="19200000">
            <a:off x="2033497" y="561875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7" name="Right Arrow 138">
            <a:extLst>
              <a:ext uri="{FF2B5EF4-FFF2-40B4-BE49-F238E27FC236}">
                <a16:creationId xmlns:a16="http://schemas.microsoft.com/office/drawing/2014/main" id="{6AE4D3EF-A9F3-48E3-BD38-795DA2B671EE}"/>
              </a:ext>
            </a:extLst>
          </p:cNvPr>
          <p:cNvSpPr/>
          <p:nvPr/>
        </p:nvSpPr>
        <p:spPr bwMode="auto">
          <a:xfrm rot="19200000">
            <a:off x="1972385" y="4394621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8" name="Right Arrow 139">
            <a:extLst>
              <a:ext uri="{FF2B5EF4-FFF2-40B4-BE49-F238E27FC236}">
                <a16:creationId xmlns:a16="http://schemas.microsoft.com/office/drawing/2014/main" id="{E8E01CE1-542D-452A-B5F9-26E654FA3394}"/>
              </a:ext>
            </a:extLst>
          </p:cNvPr>
          <p:cNvSpPr/>
          <p:nvPr/>
        </p:nvSpPr>
        <p:spPr bwMode="auto">
          <a:xfrm rot="19200000">
            <a:off x="1982750" y="3026469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8" name="Right Arrow 140">
            <a:extLst>
              <a:ext uri="{FF2B5EF4-FFF2-40B4-BE49-F238E27FC236}">
                <a16:creationId xmlns:a16="http://schemas.microsoft.com/office/drawing/2014/main" id="{2B4A47E5-0185-4190-95AD-64F0EFF87487}"/>
              </a:ext>
            </a:extLst>
          </p:cNvPr>
          <p:cNvSpPr/>
          <p:nvPr/>
        </p:nvSpPr>
        <p:spPr bwMode="auto">
          <a:xfrm rot="18579290">
            <a:off x="2156266" y="4875789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9" name="Right Arrow 141">
            <a:extLst>
              <a:ext uri="{FF2B5EF4-FFF2-40B4-BE49-F238E27FC236}">
                <a16:creationId xmlns:a16="http://schemas.microsoft.com/office/drawing/2014/main" id="{B2582F79-8C20-41FA-A23F-44A7717B3BCB}"/>
              </a:ext>
            </a:extLst>
          </p:cNvPr>
          <p:cNvSpPr/>
          <p:nvPr/>
        </p:nvSpPr>
        <p:spPr bwMode="auto">
          <a:xfrm rot="18579290">
            <a:off x="2142530" y="3600301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0" name="Right Arrow 142">
            <a:extLst>
              <a:ext uri="{FF2B5EF4-FFF2-40B4-BE49-F238E27FC236}">
                <a16:creationId xmlns:a16="http://schemas.microsoft.com/office/drawing/2014/main" id="{8176877B-A136-4770-8BFD-DAA9DC77099E}"/>
              </a:ext>
            </a:extLst>
          </p:cNvPr>
          <p:cNvSpPr/>
          <p:nvPr/>
        </p:nvSpPr>
        <p:spPr bwMode="auto">
          <a:xfrm rot="3000000">
            <a:off x="1710034" y="3537553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1" name="Right Arrow 143">
            <a:extLst>
              <a:ext uri="{FF2B5EF4-FFF2-40B4-BE49-F238E27FC236}">
                <a16:creationId xmlns:a16="http://schemas.microsoft.com/office/drawing/2014/main" id="{019B2137-6C53-408A-83A6-342EBCBE3C1F}"/>
              </a:ext>
            </a:extLst>
          </p:cNvPr>
          <p:cNvSpPr/>
          <p:nvPr/>
        </p:nvSpPr>
        <p:spPr bwMode="auto">
          <a:xfrm rot="3000000">
            <a:off x="2137109" y="4909398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2" name="Right Arrow 144">
            <a:extLst>
              <a:ext uri="{FF2B5EF4-FFF2-40B4-BE49-F238E27FC236}">
                <a16:creationId xmlns:a16="http://schemas.microsoft.com/office/drawing/2014/main" id="{BCD181C5-FEA3-4843-A0AC-3BBD1CB9EC06}"/>
              </a:ext>
            </a:extLst>
          </p:cNvPr>
          <p:cNvSpPr/>
          <p:nvPr/>
        </p:nvSpPr>
        <p:spPr bwMode="auto">
          <a:xfrm rot="3538395">
            <a:off x="1375007" y="4383674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3" name="Right Arrow 145">
            <a:extLst>
              <a:ext uri="{FF2B5EF4-FFF2-40B4-BE49-F238E27FC236}">
                <a16:creationId xmlns:a16="http://schemas.microsoft.com/office/drawing/2014/main" id="{74EDB1AB-C8ED-45D0-B368-B0487EF1A357}"/>
              </a:ext>
            </a:extLst>
          </p:cNvPr>
          <p:cNvSpPr/>
          <p:nvPr/>
        </p:nvSpPr>
        <p:spPr bwMode="auto">
          <a:xfrm rot="18158471">
            <a:off x="1502788" y="4306218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3" name="Right Arrow 149">
            <a:extLst>
              <a:ext uri="{FF2B5EF4-FFF2-40B4-BE49-F238E27FC236}">
                <a16:creationId xmlns:a16="http://schemas.microsoft.com/office/drawing/2014/main" id="{F053865D-5317-406E-8912-34F676F84FB3}"/>
              </a:ext>
            </a:extLst>
          </p:cNvPr>
          <p:cNvSpPr/>
          <p:nvPr/>
        </p:nvSpPr>
        <p:spPr bwMode="auto">
          <a:xfrm>
            <a:off x="6101321" y="230458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4" name="Right Arrow 150">
            <a:extLst>
              <a:ext uri="{FF2B5EF4-FFF2-40B4-BE49-F238E27FC236}">
                <a16:creationId xmlns:a16="http://schemas.microsoft.com/office/drawing/2014/main" id="{8B7D6E81-6F1E-4409-BF88-69C4355A523E}"/>
              </a:ext>
            </a:extLst>
          </p:cNvPr>
          <p:cNvSpPr/>
          <p:nvPr/>
        </p:nvSpPr>
        <p:spPr bwMode="auto">
          <a:xfrm>
            <a:off x="6101322" y="356647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5" name="Right Arrow 151">
            <a:extLst>
              <a:ext uri="{FF2B5EF4-FFF2-40B4-BE49-F238E27FC236}">
                <a16:creationId xmlns:a16="http://schemas.microsoft.com/office/drawing/2014/main" id="{4ACE8E4E-3D1F-42F8-90DB-E9646810762F}"/>
              </a:ext>
            </a:extLst>
          </p:cNvPr>
          <p:cNvSpPr/>
          <p:nvPr/>
        </p:nvSpPr>
        <p:spPr bwMode="auto">
          <a:xfrm>
            <a:off x="6101324" y="482836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6" name="Right Arrow 152">
            <a:extLst>
              <a:ext uri="{FF2B5EF4-FFF2-40B4-BE49-F238E27FC236}">
                <a16:creationId xmlns:a16="http://schemas.microsoft.com/office/drawing/2014/main" id="{8039B561-CE5E-447F-922D-515DB7EF5D37}"/>
              </a:ext>
            </a:extLst>
          </p:cNvPr>
          <p:cNvSpPr/>
          <p:nvPr/>
        </p:nvSpPr>
        <p:spPr bwMode="auto">
          <a:xfrm>
            <a:off x="6101325" y="609025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65EB6D35-8E6B-4F6E-A8DA-37AB1C689B8C}"/>
              </a:ext>
            </a:extLst>
          </p:cNvPr>
          <p:cNvSpPr/>
          <p:nvPr/>
        </p:nvSpPr>
        <p:spPr>
          <a:xfrm>
            <a:off x="7064859" y="1619360"/>
            <a:ext cx="3421658" cy="1007539"/>
          </a:xfrm>
          <a:prstGeom prst="parallelogram">
            <a:avLst>
              <a:gd name="adj" fmla="val 11257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6" name="Parallelogram 305">
            <a:extLst>
              <a:ext uri="{FF2B5EF4-FFF2-40B4-BE49-F238E27FC236}">
                <a16:creationId xmlns:a16="http://schemas.microsoft.com/office/drawing/2014/main" id="{8BAC215C-EAB5-45CF-BEAF-8BFF56C74C43}"/>
              </a:ext>
            </a:extLst>
          </p:cNvPr>
          <p:cNvSpPr/>
          <p:nvPr/>
        </p:nvSpPr>
        <p:spPr>
          <a:xfrm>
            <a:off x="7064859" y="2904830"/>
            <a:ext cx="3421658" cy="1007539"/>
          </a:xfrm>
          <a:prstGeom prst="parallelogram">
            <a:avLst>
              <a:gd name="adj" fmla="val 11257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Parallelogram 313">
            <a:extLst>
              <a:ext uri="{FF2B5EF4-FFF2-40B4-BE49-F238E27FC236}">
                <a16:creationId xmlns:a16="http://schemas.microsoft.com/office/drawing/2014/main" id="{65EA63F2-71B0-4ECD-945E-6C6960C528B9}"/>
              </a:ext>
            </a:extLst>
          </p:cNvPr>
          <p:cNvSpPr/>
          <p:nvPr/>
        </p:nvSpPr>
        <p:spPr>
          <a:xfrm>
            <a:off x="7067540" y="4164443"/>
            <a:ext cx="3421658" cy="1007539"/>
          </a:xfrm>
          <a:prstGeom prst="parallelogram">
            <a:avLst>
              <a:gd name="adj" fmla="val 11257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9" name="Parallelogram 318">
            <a:extLst>
              <a:ext uri="{FF2B5EF4-FFF2-40B4-BE49-F238E27FC236}">
                <a16:creationId xmlns:a16="http://schemas.microsoft.com/office/drawing/2014/main" id="{9BA9C166-B530-4F97-BC14-679DD977C304}"/>
              </a:ext>
            </a:extLst>
          </p:cNvPr>
          <p:cNvSpPr/>
          <p:nvPr/>
        </p:nvSpPr>
        <p:spPr>
          <a:xfrm>
            <a:off x="7062554" y="5406242"/>
            <a:ext cx="3421658" cy="1007539"/>
          </a:xfrm>
          <a:prstGeom prst="parallelogram">
            <a:avLst>
              <a:gd name="adj" fmla="val 11257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9" name="Right Arrow 149">
            <a:extLst>
              <a:ext uri="{FF2B5EF4-FFF2-40B4-BE49-F238E27FC236}">
                <a16:creationId xmlns:a16="http://schemas.microsoft.com/office/drawing/2014/main" id="{23B6E87E-EB28-4B86-9CB2-48629FA831F6}"/>
              </a:ext>
            </a:extLst>
          </p:cNvPr>
          <p:cNvSpPr/>
          <p:nvPr/>
        </p:nvSpPr>
        <p:spPr bwMode="auto">
          <a:xfrm>
            <a:off x="10450107" y="1590927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0" name="Right Arrow 150">
            <a:extLst>
              <a:ext uri="{FF2B5EF4-FFF2-40B4-BE49-F238E27FC236}">
                <a16:creationId xmlns:a16="http://schemas.microsoft.com/office/drawing/2014/main" id="{66E52D04-3F4F-40F0-8CB3-F6C960455EBE}"/>
              </a:ext>
            </a:extLst>
          </p:cNvPr>
          <p:cNvSpPr/>
          <p:nvPr/>
        </p:nvSpPr>
        <p:spPr bwMode="auto">
          <a:xfrm>
            <a:off x="10450108" y="285281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1" name="Right Arrow 151">
            <a:extLst>
              <a:ext uri="{FF2B5EF4-FFF2-40B4-BE49-F238E27FC236}">
                <a16:creationId xmlns:a16="http://schemas.microsoft.com/office/drawing/2014/main" id="{A069A2AB-E885-4232-972F-3D19D9701559}"/>
              </a:ext>
            </a:extLst>
          </p:cNvPr>
          <p:cNvSpPr/>
          <p:nvPr/>
        </p:nvSpPr>
        <p:spPr bwMode="auto">
          <a:xfrm>
            <a:off x="10450110" y="4114705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2" name="Right Arrow 152">
            <a:extLst>
              <a:ext uri="{FF2B5EF4-FFF2-40B4-BE49-F238E27FC236}">
                <a16:creationId xmlns:a16="http://schemas.microsoft.com/office/drawing/2014/main" id="{CA47B89E-E4A4-49F1-A8F1-3451827F3AB6}"/>
              </a:ext>
            </a:extLst>
          </p:cNvPr>
          <p:cNvSpPr/>
          <p:nvPr/>
        </p:nvSpPr>
        <p:spPr bwMode="auto">
          <a:xfrm>
            <a:off x="10450111" y="5376594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7" name="Right Arrow 149">
            <a:extLst>
              <a:ext uri="{FF2B5EF4-FFF2-40B4-BE49-F238E27FC236}">
                <a16:creationId xmlns:a16="http://schemas.microsoft.com/office/drawing/2014/main" id="{ACDA7629-E915-4304-97EF-A27E7C770FB8}"/>
              </a:ext>
            </a:extLst>
          </p:cNvPr>
          <p:cNvSpPr/>
          <p:nvPr/>
        </p:nvSpPr>
        <p:spPr bwMode="auto">
          <a:xfrm>
            <a:off x="10162094" y="1839474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8" name="Right Arrow 150">
            <a:extLst>
              <a:ext uri="{FF2B5EF4-FFF2-40B4-BE49-F238E27FC236}">
                <a16:creationId xmlns:a16="http://schemas.microsoft.com/office/drawing/2014/main" id="{2A984519-C4F0-4630-8D88-CC5CC254AE00}"/>
              </a:ext>
            </a:extLst>
          </p:cNvPr>
          <p:cNvSpPr/>
          <p:nvPr/>
        </p:nvSpPr>
        <p:spPr bwMode="auto">
          <a:xfrm>
            <a:off x="10162095" y="310136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9" name="Right Arrow 151">
            <a:extLst>
              <a:ext uri="{FF2B5EF4-FFF2-40B4-BE49-F238E27FC236}">
                <a16:creationId xmlns:a16="http://schemas.microsoft.com/office/drawing/2014/main" id="{ED666CFE-9EA5-4009-9393-7B83500908F0}"/>
              </a:ext>
            </a:extLst>
          </p:cNvPr>
          <p:cNvSpPr/>
          <p:nvPr/>
        </p:nvSpPr>
        <p:spPr bwMode="auto">
          <a:xfrm>
            <a:off x="10162097" y="436325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0" name="Right Arrow 152">
            <a:extLst>
              <a:ext uri="{FF2B5EF4-FFF2-40B4-BE49-F238E27FC236}">
                <a16:creationId xmlns:a16="http://schemas.microsoft.com/office/drawing/2014/main" id="{A0E8DCD3-BAD2-48F2-AE13-C8B594C4EDCA}"/>
              </a:ext>
            </a:extLst>
          </p:cNvPr>
          <p:cNvSpPr/>
          <p:nvPr/>
        </p:nvSpPr>
        <p:spPr bwMode="auto">
          <a:xfrm>
            <a:off x="10162098" y="562514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1" name="Right Arrow 149">
            <a:extLst>
              <a:ext uri="{FF2B5EF4-FFF2-40B4-BE49-F238E27FC236}">
                <a16:creationId xmlns:a16="http://schemas.microsoft.com/office/drawing/2014/main" id="{F66ECCEE-953C-42EF-A326-78AE17E77333}"/>
              </a:ext>
            </a:extLst>
          </p:cNvPr>
          <p:cNvSpPr/>
          <p:nvPr/>
        </p:nvSpPr>
        <p:spPr bwMode="auto">
          <a:xfrm>
            <a:off x="9874081" y="208802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2" name="Right Arrow 150">
            <a:extLst>
              <a:ext uri="{FF2B5EF4-FFF2-40B4-BE49-F238E27FC236}">
                <a16:creationId xmlns:a16="http://schemas.microsoft.com/office/drawing/2014/main" id="{C2358C6E-4ED3-4637-BE63-33E140875B11}"/>
              </a:ext>
            </a:extLst>
          </p:cNvPr>
          <p:cNvSpPr/>
          <p:nvPr/>
        </p:nvSpPr>
        <p:spPr bwMode="auto">
          <a:xfrm>
            <a:off x="9874082" y="334991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3" name="Right Arrow 151">
            <a:extLst>
              <a:ext uri="{FF2B5EF4-FFF2-40B4-BE49-F238E27FC236}">
                <a16:creationId xmlns:a16="http://schemas.microsoft.com/office/drawing/2014/main" id="{5030D713-93A7-41BF-8CCF-AC80B4EE0A98}"/>
              </a:ext>
            </a:extLst>
          </p:cNvPr>
          <p:cNvSpPr/>
          <p:nvPr/>
        </p:nvSpPr>
        <p:spPr bwMode="auto">
          <a:xfrm>
            <a:off x="9874084" y="4611799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4" name="Right Arrow 152">
            <a:extLst>
              <a:ext uri="{FF2B5EF4-FFF2-40B4-BE49-F238E27FC236}">
                <a16:creationId xmlns:a16="http://schemas.microsoft.com/office/drawing/2014/main" id="{6962FCBD-2049-4173-BE53-B2671B78519A}"/>
              </a:ext>
            </a:extLst>
          </p:cNvPr>
          <p:cNvSpPr/>
          <p:nvPr/>
        </p:nvSpPr>
        <p:spPr bwMode="auto">
          <a:xfrm>
            <a:off x="9874085" y="5873688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5" name="Right Arrow 149">
            <a:extLst>
              <a:ext uri="{FF2B5EF4-FFF2-40B4-BE49-F238E27FC236}">
                <a16:creationId xmlns:a16="http://schemas.microsoft.com/office/drawing/2014/main" id="{6897CAF8-4ECF-4EF7-B16E-B7DD3F9860DA}"/>
              </a:ext>
            </a:extLst>
          </p:cNvPr>
          <p:cNvSpPr/>
          <p:nvPr/>
        </p:nvSpPr>
        <p:spPr bwMode="auto">
          <a:xfrm>
            <a:off x="9586068" y="2336568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6" name="Right Arrow 150">
            <a:extLst>
              <a:ext uri="{FF2B5EF4-FFF2-40B4-BE49-F238E27FC236}">
                <a16:creationId xmlns:a16="http://schemas.microsoft.com/office/drawing/2014/main" id="{0B283FAC-8C36-4BFE-B3B6-E1164CB17AD9}"/>
              </a:ext>
            </a:extLst>
          </p:cNvPr>
          <p:cNvSpPr/>
          <p:nvPr/>
        </p:nvSpPr>
        <p:spPr bwMode="auto">
          <a:xfrm>
            <a:off x="9586069" y="3598457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7" name="Right Arrow 151">
            <a:extLst>
              <a:ext uri="{FF2B5EF4-FFF2-40B4-BE49-F238E27FC236}">
                <a16:creationId xmlns:a16="http://schemas.microsoft.com/office/drawing/2014/main" id="{9E332ED3-4632-4932-B968-095207518513}"/>
              </a:ext>
            </a:extLst>
          </p:cNvPr>
          <p:cNvSpPr/>
          <p:nvPr/>
        </p:nvSpPr>
        <p:spPr bwMode="auto">
          <a:xfrm>
            <a:off x="9586071" y="486034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8" name="Right Arrow 152">
            <a:extLst>
              <a:ext uri="{FF2B5EF4-FFF2-40B4-BE49-F238E27FC236}">
                <a16:creationId xmlns:a16="http://schemas.microsoft.com/office/drawing/2014/main" id="{A340E221-7AC8-46CE-9934-4B15E5495962}"/>
              </a:ext>
            </a:extLst>
          </p:cNvPr>
          <p:cNvSpPr/>
          <p:nvPr/>
        </p:nvSpPr>
        <p:spPr bwMode="auto">
          <a:xfrm>
            <a:off x="9586072" y="6122235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B43E82DA-CB56-46AC-B977-156199540966}"/>
              </a:ext>
            </a:extLst>
          </p:cNvPr>
          <p:cNvSpPr/>
          <p:nvPr/>
        </p:nvSpPr>
        <p:spPr>
          <a:xfrm>
            <a:off x="7249963" y="3506982"/>
            <a:ext cx="4294545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en-GB" dirty="0">
                <a:solidFill>
                  <a:srgbClr val="FFFF00"/>
                </a:solidFill>
              </a:rPr>
              <a:t>Same daisy-chaining technique applies equally when combining multiple systems with the same time-multiplexing period</a:t>
            </a:r>
          </a:p>
        </p:txBody>
      </p:sp>
    </p:spTree>
    <p:extLst>
      <p:ext uri="{BB962C8B-B14F-4D97-AF65-F5344CB8AC3E}">
        <p14:creationId xmlns:p14="http://schemas.microsoft.com/office/powerpoint/2010/main" val="39110448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ight Arrow 89">
            <a:extLst>
              <a:ext uri="{FF2B5EF4-FFF2-40B4-BE49-F238E27FC236}">
                <a16:creationId xmlns:a16="http://schemas.microsoft.com/office/drawing/2014/main" id="{BF07CBD1-3855-4AA1-8B63-5DCC4C85C82D}"/>
              </a:ext>
            </a:extLst>
          </p:cNvPr>
          <p:cNvSpPr/>
          <p:nvPr/>
        </p:nvSpPr>
        <p:spPr bwMode="auto">
          <a:xfrm>
            <a:off x="2339096" y="155679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8" name="Right Arrow 90">
            <a:extLst>
              <a:ext uri="{FF2B5EF4-FFF2-40B4-BE49-F238E27FC236}">
                <a16:creationId xmlns:a16="http://schemas.microsoft.com/office/drawing/2014/main" id="{600C796B-32DC-41B1-ACC1-64CFAEC5DA07}"/>
              </a:ext>
            </a:extLst>
          </p:cNvPr>
          <p:cNvSpPr/>
          <p:nvPr/>
        </p:nvSpPr>
        <p:spPr bwMode="auto">
          <a:xfrm>
            <a:off x="2335918" y="2780928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9" name="Right Arrow 91">
            <a:extLst>
              <a:ext uri="{FF2B5EF4-FFF2-40B4-BE49-F238E27FC236}">
                <a16:creationId xmlns:a16="http://schemas.microsoft.com/office/drawing/2014/main" id="{0245C1AA-9EE9-4032-9F56-5F3130C17A7C}"/>
              </a:ext>
            </a:extLst>
          </p:cNvPr>
          <p:cNvSpPr/>
          <p:nvPr/>
        </p:nvSpPr>
        <p:spPr bwMode="auto">
          <a:xfrm>
            <a:off x="2335917" y="4077072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2" name="Right Arrow 92">
            <a:extLst>
              <a:ext uri="{FF2B5EF4-FFF2-40B4-BE49-F238E27FC236}">
                <a16:creationId xmlns:a16="http://schemas.microsoft.com/office/drawing/2014/main" id="{AF399165-8380-47C4-A7DE-F7188BB03AE3}"/>
              </a:ext>
            </a:extLst>
          </p:cNvPr>
          <p:cNvSpPr/>
          <p:nvPr/>
        </p:nvSpPr>
        <p:spPr bwMode="auto">
          <a:xfrm>
            <a:off x="2339096" y="5301208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3" name="Right Arrow 6">
            <a:extLst>
              <a:ext uri="{FF2B5EF4-FFF2-40B4-BE49-F238E27FC236}">
                <a16:creationId xmlns:a16="http://schemas.microsoft.com/office/drawing/2014/main" id="{B2B9E07E-D629-4543-9EDA-2EA627EFDCF8}"/>
              </a:ext>
            </a:extLst>
          </p:cNvPr>
          <p:cNvSpPr/>
          <p:nvPr/>
        </p:nvSpPr>
        <p:spPr bwMode="auto">
          <a:xfrm>
            <a:off x="1" y="15567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4" name="Right Arrow 24">
            <a:extLst>
              <a:ext uri="{FF2B5EF4-FFF2-40B4-BE49-F238E27FC236}">
                <a16:creationId xmlns:a16="http://schemas.microsoft.com/office/drawing/2014/main" id="{C5AA8498-3770-46A4-8CFF-383685EAEDA4}"/>
              </a:ext>
            </a:extLst>
          </p:cNvPr>
          <p:cNvSpPr/>
          <p:nvPr/>
        </p:nvSpPr>
        <p:spPr bwMode="auto">
          <a:xfrm>
            <a:off x="1" y="21328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5" name="Right Arrow 25">
            <a:extLst>
              <a:ext uri="{FF2B5EF4-FFF2-40B4-BE49-F238E27FC236}">
                <a16:creationId xmlns:a16="http://schemas.microsoft.com/office/drawing/2014/main" id="{FB9C8DE4-409C-402E-85C2-BB8BFD96C398}"/>
              </a:ext>
            </a:extLst>
          </p:cNvPr>
          <p:cNvSpPr/>
          <p:nvPr/>
        </p:nvSpPr>
        <p:spPr bwMode="auto">
          <a:xfrm>
            <a:off x="1" y="28529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6" name="Right Arrow 27">
            <a:extLst>
              <a:ext uri="{FF2B5EF4-FFF2-40B4-BE49-F238E27FC236}">
                <a16:creationId xmlns:a16="http://schemas.microsoft.com/office/drawing/2014/main" id="{962974B8-6F11-443C-A505-764E042B6AC3}"/>
              </a:ext>
            </a:extLst>
          </p:cNvPr>
          <p:cNvSpPr/>
          <p:nvPr/>
        </p:nvSpPr>
        <p:spPr bwMode="auto">
          <a:xfrm>
            <a:off x="1" y="33569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7" name="Right Arrow 28">
            <a:extLst>
              <a:ext uri="{FF2B5EF4-FFF2-40B4-BE49-F238E27FC236}">
                <a16:creationId xmlns:a16="http://schemas.microsoft.com/office/drawing/2014/main" id="{1F589F20-F269-46B6-BFDD-D2CACCB617BF}"/>
              </a:ext>
            </a:extLst>
          </p:cNvPr>
          <p:cNvSpPr/>
          <p:nvPr/>
        </p:nvSpPr>
        <p:spPr bwMode="auto">
          <a:xfrm>
            <a:off x="1" y="40770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1" name="Right Arrow 30">
            <a:extLst>
              <a:ext uri="{FF2B5EF4-FFF2-40B4-BE49-F238E27FC236}">
                <a16:creationId xmlns:a16="http://schemas.microsoft.com/office/drawing/2014/main" id="{2000F600-3CCD-466B-BF67-6DBDAA3B9699}"/>
              </a:ext>
            </a:extLst>
          </p:cNvPr>
          <p:cNvSpPr/>
          <p:nvPr/>
        </p:nvSpPr>
        <p:spPr bwMode="auto">
          <a:xfrm>
            <a:off x="1" y="46531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2" name="Right Arrow 35">
            <a:extLst>
              <a:ext uri="{FF2B5EF4-FFF2-40B4-BE49-F238E27FC236}">
                <a16:creationId xmlns:a16="http://schemas.microsoft.com/office/drawing/2014/main" id="{22793AB8-B0A2-489A-B7D9-754F6AF84712}"/>
              </a:ext>
            </a:extLst>
          </p:cNvPr>
          <p:cNvSpPr/>
          <p:nvPr/>
        </p:nvSpPr>
        <p:spPr bwMode="auto">
          <a:xfrm>
            <a:off x="1" y="53732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3" name="Right Arrow 39">
            <a:extLst>
              <a:ext uri="{FF2B5EF4-FFF2-40B4-BE49-F238E27FC236}">
                <a16:creationId xmlns:a16="http://schemas.microsoft.com/office/drawing/2014/main" id="{B0465D96-964A-4C8D-8176-C9324F2B1EDF}"/>
              </a:ext>
            </a:extLst>
          </p:cNvPr>
          <p:cNvSpPr/>
          <p:nvPr/>
        </p:nvSpPr>
        <p:spPr bwMode="auto">
          <a:xfrm>
            <a:off x="1" y="58772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4" name="Right Arrow 96">
            <a:extLst>
              <a:ext uri="{FF2B5EF4-FFF2-40B4-BE49-F238E27FC236}">
                <a16:creationId xmlns:a16="http://schemas.microsoft.com/office/drawing/2014/main" id="{48F58F6E-456B-4D53-B837-3C2DD0ABE325}"/>
              </a:ext>
            </a:extLst>
          </p:cNvPr>
          <p:cNvSpPr/>
          <p:nvPr/>
        </p:nvSpPr>
        <p:spPr bwMode="auto">
          <a:xfrm>
            <a:off x="1" y="17091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5" name="Right Arrow 97">
            <a:extLst>
              <a:ext uri="{FF2B5EF4-FFF2-40B4-BE49-F238E27FC236}">
                <a16:creationId xmlns:a16="http://schemas.microsoft.com/office/drawing/2014/main" id="{93D5C321-4485-4097-B366-2C80044DD4CC}"/>
              </a:ext>
            </a:extLst>
          </p:cNvPr>
          <p:cNvSpPr/>
          <p:nvPr/>
        </p:nvSpPr>
        <p:spPr bwMode="auto">
          <a:xfrm>
            <a:off x="1" y="22852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6" name="Right Arrow 98">
            <a:extLst>
              <a:ext uri="{FF2B5EF4-FFF2-40B4-BE49-F238E27FC236}">
                <a16:creationId xmlns:a16="http://schemas.microsoft.com/office/drawing/2014/main" id="{CA743C58-0061-4731-ADD4-38EF9E64A2FC}"/>
              </a:ext>
            </a:extLst>
          </p:cNvPr>
          <p:cNvSpPr/>
          <p:nvPr/>
        </p:nvSpPr>
        <p:spPr bwMode="auto">
          <a:xfrm>
            <a:off x="1" y="30053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7" name="Right Arrow 99">
            <a:extLst>
              <a:ext uri="{FF2B5EF4-FFF2-40B4-BE49-F238E27FC236}">
                <a16:creationId xmlns:a16="http://schemas.microsoft.com/office/drawing/2014/main" id="{3581BB5E-952B-4C3B-ACE1-E6D94395B7A5}"/>
              </a:ext>
            </a:extLst>
          </p:cNvPr>
          <p:cNvSpPr/>
          <p:nvPr/>
        </p:nvSpPr>
        <p:spPr bwMode="auto">
          <a:xfrm>
            <a:off x="1" y="35093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8" name="Right Arrow 100">
            <a:extLst>
              <a:ext uri="{FF2B5EF4-FFF2-40B4-BE49-F238E27FC236}">
                <a16:creationId xmlns:a16="http://schemas.microsoft.com/office/drawing/2014/main" id="{43F81C37-F68F-4029-A760-815AD6EB4D6A}"/>
              </a:ext>
            </a:extLst>
          </p:cNvPr>
          <p:cNvSpPr/>
          <p:nvPr/>
        </p:nvSpPr>
        <p:spPr bwMode="auto">
          <a:xfrm>
            <a:off x="1" y="42294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0" name="Right Arrow 101">
            <a:extLst>
              <a:ext uri="{FF2B5EF4-FFF2-40B4-BE49-F238E27FC236}">
                <a16:creationId xmlns:a16="http://schemas.microsoft.com/office/drawing/2014/main" id="{E88E3BB1-1787-4405-A74A-A60F59C5EEB8}"/>
              </a:ext>
            </a:extLst>
          </p:cNvPr>
          <p:cNvSpPr/>
          <p:nvPr/>
        </p:nvSpPr>
        <p:spPr bwMode="auto">
          <a:xfrm>
            <a:off x="1" y="48055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3" name="Right Arrow 102">
            <a:extLst>
              <a:ext uri="{FF2B5EF4-FFF2-40B4-BE49-F238E27FC236}">
                <a16:creationId xmlns:a16="http://schemas.microsoft.com/office/drawing/2014/main" id="{C0368969-63A2-4389-9258-A1568111F12E}"/>
              </a:ext>
            </a:extLst>
          </p:cNvPr>
          <p:cNvSpPr/>
          <p:nvPr/>
        </p:nvSpPr>
        <p:spPr bwMode="auto">
          <a:xfrm>
            <a:off x="1" y="55256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4" name="Right Arrow 103">
            <a:extLst>
              <a:ext uri="{FF2B5EF4-FFF2-40B4-BE49-F238E27FC236}">
                <a16:creationId xmlns:a16="http://schemas.microsoft.com/office/drawing/2014/main" id="{243D3972-C5D0-4343-A953-71EA3A63C0C7}"/>
              </a:ext>
            </a:extLst>
          </p:cNvPr>
          <p:cNvSpPr/>
          <p:nvPr/>
        </p:nvSpPr>
        <p:spPr bwMode="auto">
          <a:xfrm>
            <a:off x="1" y="60296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2614583-9314-494C-962A-EF412ECF1EA2}"/>
              </a:ext>
            </a:extLst>
          </p:cNvPr>
          <p:cNvSpPr/>
          <p:nvPr/>
        </p:nvSpPr>
        <p:spPr bwMode="auto">
          <a:xfrm>
            <a:off x="910477" y="155679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9887EBB4-30BB-45A2-AA87-46C97E985645}"/>
              </a:ext>
            </a:extLst>
          </p:cNvPr>
          <p:cNvSpPr/>
          <p:nvPr/>
        </p:nvSpPr>
        <p:spPr bwMode="auto">
          <a:xfrm>
            <a:off x="910475" y="281868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6BE48F25-76E5-4D55-805B-86E66D2B6AF1}"/>
              </a:ext>
            </a:extLst>
          </p:cNvPr>
          <p:cNvSpPr/>
          <p:nvPr/>
        </p:nvSpPr>
        <p:spPr bwMode="auto">
          <a:xfrm>
            <a:off x="910477" y="407707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E8CEF36-0FB8-4822-9C36-6F071B87F7DA}"/>
              </a:ext>
            </a:extLst>
          </p:cNvPr>
          <p:cNvSpPr/>
          <p:nvPr/>
        </p:nvSpPr>
        <p:spPr bwMode="auto">
          <a:xfrm>
            <a:off x="910475" y="533896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E3270C64-F29A-4017-B226-B9D22DB9F48B}"/>
              </a:ext>
            </a:extLst>
          </p:cNvPr>
          <p:cNvSpPr/>
          <p:nvPr/>
        </p:nvSpPr>
        <p:spPr bwMode="auto">
          <a:xfrm>
            <a:off x="4662625" y="1556793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652657C-4D50-4017-BA4F-949EB01398DF}"/>
              </a:ext>
            </a:extLst>
          </p:cNvPr>
          <p:cNvSpPr/>
          <p:nvPr/>
        </p:nvSpPr>
        <p:spPr bwMode="auto">
          <a:xfrm>
            <a:off x="4662625" y="282356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E49F710-7F9A-440F-A164-76AD8DC9A42A}"/>
              </a:ext>
            </a:extLst>
          </p:cNvPr>
          <p:cNvSpPr/>
          <p:nvPr/>
        </p:nvSpPr>
        <p:spPr bwMode="auto">
          <a:xfrm>
            <a:off x="4662625" y="408081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298391B1-BC94-4821-8450-E050690C9183}"/>
              </a:ext>
            </a:extLst>
          </p:cNvPr>
          <p:cNvSpPr/>
          <p:nvPr/>
        </p:nvSpPr>
        <p:spPr bwMode="auto">
          <a:xfrm>
            <a:off x="4650996" y="533806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3" name="Right Arrow 131">
            <a:extLst>
              <a:ext uri="{FF2B5EF4-FFF2-40B4-BE49-F238E27FC236}">
                <a16:creationId xmlns:a16="http://schemas.microsoft.com/office/drawing/2014/main" id="{BB97F23F-414D-4202-B2A7-16F1159652E5}"/>
              </a:ext>
            </a:extLst>
          </p:cNvPr>
          <p:cNvSpPr/>
          <p:nvPr/>
        </p:nvSpPr>
        <p:spPr bwMode="auto">
          <a:xfrm rot="2422284">
            <a:off x="1993452" y="252469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4" name="Right Arrow 135">
            <a:extLst>
              <a:ext uri="{FF2B5EF4-FFF2-40B4-BE49-F238E27FC236}">
                <a16:creationId xmlns:a16="http://schemas.microsoft.com/office/drawing/2014/main" id="{98E396CD-1781-425B-897B-4E4F0AF67B2E}"/>
              </a:ext>
            </a:extLst>
          </p:cNvPr>
          <p:cNvSpPr/>
          <p:nvPr/>
        </p:nvSpPr>
        <p:spPr bwMode="auto">
          <a:xfrm rot="2422284">
            <a:off x="1992657" y="374882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5" name="Right Arrow 136">
            <a:extLst>
              <a:ext uri="{FF2B5EF4-FFF2-40B4-BE49-F238E27FC236}">
                <a16:creationId xmlns:a16="http://schemas.microsoft.com/office/drawing/2014/main" id="{4112F847-B4D6-4AFD-BA33-ADC63D33004D}"/>
              </a:ext>
            </a:extLst>
          </p:cNvPr>
          <p:cNvSpPr/>
          <p:nvPr/>
        </p:nvSpPr>
        <p:spPr bwMode="auto">
          <a:xfrm rot="2422284">
            <a:off x="1979971" y="518898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6" name="Right Arrow 137">
            <a:extLst>
              <a:ext uri="{FF2B5EF4-FFF2-40B4-BE49-F238E27FC236}">
                <a16:creationId xmlns:a16="http://schemas.microsoft.com/office/drawing/2014/main" id="{E4BD749A-559C-4F62-B141-967F1324200D}"/>
              </a:ext>
            </a:extLst>
          </p:cNvPr>
          <p:cNvSpPr/>
          <p:nvPr/>
        </p:nvSpPr>
        <p:spPr bwMode="auto">
          <a:xfrm rot="19200000">
            <a:off x="2033497" y="5265833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7" name="Right Arrow 138">
            <a:extLst>
              <a:ext uri="{FF2B5EF4-FFF2-40B4-BE49-F238E27FC236}">
                <a16:creationId xmlns:a16="http://schemas.microsoft.com/office/drawing/2014/main" id="{6AE4D3EF-A9F3-48E3-BD38-795DA2B671EE}"/>
              </a:ext>
            </a:extLst>
          </p:cNvPr>
          <p:cNvSpPr/>
          <p:nvPr/>
        </p:nvSpPr>
        <p:spPr bwMode="auto">
          <a:xfrm rot="19200000">
            <a:off x="1972385" y="404169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8" name="Right Arrow 139">
            <a:extLst>
              <a:ext uri="{FF2B5EF4-FFF2-40B4-BE49-F238E27FC236}">
                <a16:creationId xmlns:a16="http://schemas.microsoft.com/office/drawing/2014/main" id="{E8E01CE1-542D-452A-B5F9-26E654FA3394}"/>
              </a:ext>
            </a:extLst>
          </p:cNvPr>
          <p:cNvSpPr/>
          <p:nvPr/>
        </p:nvSpPr>
        <p:spPr bwMode="auto">
          <a:xfrm rot="19200000">
            <a:off x="1982750" y="267354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8" name="Right Arrow 140">
            <a:extLst>
              <a:ext uri="{FF2B5EF4-FFF2-40B4-BE49-F238E27FC236}">
                <a16:creationId xmlns:a16="http://schemas.microsoft.com/office/drawing/2014/main" id="{2B4A47E5-0185-4190-95AD-64F0EFF87487}"/>
              </a:ext>
            </a:extLst>
          </p:cNvPr>
          <p:cNvSpPr/>
          <p:nvPr/>
        </p:nvSpPr>
        <p:spPr bwMode="auto">
          <a:xfrm rot="18579290">
            <a:off x="2156266" y="4522865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9" name="Right Arrow 141">
            <a:extLst>
              <a:ext uri="{FF2B5EF4-FFF2-40B4-BE49-F238E27FC236}">
                <a16:creationId xmlns:a16="http://schemas.microsoft.com/office/drawing/2014/main" id="{B2582F79-8C20-41FA-A23F-44A7717B3BCB}"/>
              </a:ext>
            </a:extLst>
          </p:cNvPr>
          <p:cNvSpPr/>
          <p:nvPr/>
        </p:nvSpPr>
        <p:spPr bwMode="auto">
          <a:xfrm rot="18579290">
            <a:off x="2142530" y="324737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0" name="Right Arrow 142">
            <a:extLst>
              <a:ext uri="{FF2B5EF4-FFF2-40B4-BE49-F238E27FC236}">
                <a16:creationId xmlns:a16="http://schemas.microsoft.com/office/drawing/2014/main" id="{8176877B-A136-4770-8BFD-DAA9DC77099E}"/>
              </a:ext>
            </a:extLst>
          </p:cNvPr>
          <p:cNvSpPr/>
          <p:nvPr/>
        </p:nvSpPr>
        <p:spPr bwMode="auto">
          <a:xfrm rot="3000000">
            <a:off x="1710034" y="3184629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1" name="Right Arrow 143">
            <a:extLst>
              <a:ext uri="{FF2B5EF4-FFF2-40B4-BE49-F238E27FC236}">
                <a16:creationId xmlns:a16="http://schemas.microsoft.com/office/drawing/2014/main" id="{019B2137-6C53-408A-83A6-342EBCBE3C1F}"/>
              </a:ext>
            </a:extLst>
          </p:cNvPr>
          <p:cNvSpPr/>
          <p:nvPr/>
        </p:nvSpPr>
        <p:spPr bwMode="auto">
          <a:xfrm rot="3000000">
            <a:off x="2137109" y="455647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2" name="Right Arrow 144">
            <a:extLst>
              <a:ext uri="{FF2B5EF4-FFF2-40B4-BE49-F238E27FC236}">
                <a16:creationId xmlns:a16="http://schemas.microsoft.com/office/drawing/2014/main" id="{BCD181C5-FEA3-4843-A0AC-3BBD1CB9EC06}"/>
              </a:ext>
            </a:extLst>
          </p:cNvPr>
          <p:cNvSpPr/>
          <p:nvPr/>
        </p:nvSpPr>
        <p:spPr bwMode="auto">
          <a:xfrm rot="3538395">
            <a:off x="1375007" y="4030750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3" name="Right Arrow 145">
            <a:extLst>
              <a:ext uri="{FF2B5EF4-FFF2-40B4-BE49-F238E27FC236}">
                <a16:creationId xmlns:a16="http://schemas.microsoft.com/office/drawing/2014/main" id="{74EDB1AB-C8ED-45D0-B368-B0487EF1A357}"/>
              </a:ext>
            </a:extLst>
          </p:cNvPr>
          <p:cNvSpPr/>
          <p:nvPr/>
        </p:nvSpPr>
        <p:spPr bwMode="auto">
          <a:xfrm rot="18158471">
            <a:off x="1502788" y="3953294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Three neat time-multiplexing tricks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69A8A-B155-46E8-86FF-A493031F2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5571" y="1825625"/>
            <a:ext cx="5243493" cy="4715137"/>
          </a:xfrm>
        </p:spPr>
        <p:txBody>
          <a:bodyPr/>
          <a:lstStyle/>
          <a:p>
            <a:r>
              <a:rPr lang="en-GB" dirty="0"/>
              <a:t>Imagine a system with N nodes</a:t>
            </a:r>
          </a:p>
          <a:p>
            <a:r>
              <a:rPr lang="en-GB" dirty="0"/>
              <a:t>We lose a node due to hardware failure</a:t>
            </a:r>
          </a:p>
          <a:p>
            <a:pPr lvl="1"/>
            <a:r>
              <a:rPr lang="en-GB" dirty="0"/>
              <a:t>In a conventional trigger losing a board means degrading (or losing!) every event!</a:t>
            </a:r>
          </a:p>
          <a:p>
            <a:pPr lvl="1"/>
            <a:r>
              <a:rPr lang="en-GB" dirty="0"/>
              <a:t>With TM, we lose 1 BX in N – a (inadvertent) trigger </a:t>
            </a:r>
            <a:r>
              <a:rPr lang="en-GB" dirty="0" err="1"/>
              <a:t>prescale</a:t>
            </a:r>
            <a:r>
              <a:rPr lang="en-GB" dirty="0"/>
              <a:t>!</a:t>
            </a:r>
          </a:p>
          <a:p>
            <a:r>
              <a:rPr lang="en-GB" dirty="0"/>
              <a:t>But we have a final card up our sleeve!</a:t>
            </a:r>
          </a:p>
          <a:p>
            <a:r>
              <a:rPr lang="en-GB" dirty="0"/>
              <a:t>For an additional 1/Nth of the cost we can have a spare node which we can switch in at run-time</a:t>
            </a:r>
          </a:p>
          <a:p>
            <a:pPr lvl="1"/>
            <a:r>
              <a:rPr lang="en-GB" dirty="0"/>
              <a:t>Efficiency restored!</a:t>
            </a:r>
          </a:p>
        </p:txBody>
      </p:sp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F8E533C7-569F-48FC-B2DF-CBF3960D0761}"/>
              </a:ext>
            </a:extLst>
          </p:cNvPr>
          <p:cNvSpPr/>
          <p:nvPr/>
        </p:nvSpPr>
        <p:spPr>
          <a:xfrm>
            <a:off x="4564522" y="5333757"/>
            <a:ext cx="1637509" cy="1107145"/>
          </a:xfrm>
          <a:prstGeom prst="irregularSeal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Image result for smoke animated gif transparent">
            <a:extLst>
              <a:ext uri="{FF2B5EF4-FFF2-40B4-BE49-F238E27FC236}">
                <a16:creationId xmlns:a16="http://schemas.microsoft.com/office/drawing/2014/main" id="{5C99EA95-2311-4388-B086-121FBC8AD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345" y="2019057"/>
            <a:ext cx="5170195" cy="387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5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animBg="1"/>
      <p:bldP spid="289" grpId="0" animBg="1"/>
      <p:bldP spid="298" grpId="0" animBg="1"/>
      <p:bldP spid="309" grpId="0" animBg="1"/>
      <p:bldP spid="313" grpId="0" animBg="1"/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A3771F-184E-403E-B884-3C4BCF1C2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39145"/>
            <a:ext cx="10515600" cy="923330"/>
          </a:xfrm>
        </p:spPr>
        <p:txBody>
          <a:bodyPr/>
          <a:lstStyle/>
          <a:p>
            <a:r>
              <a:rPr lang="en-GB" dirty="0"/>
              <a:t>Phase-II</a:t>
            </a:r>
          </a:p>
        </p:txBody>
      </p:sp>
    </p:spTree>
    <p:extLst>
      <p:ext uri="{BB962C8B-B14F-4D97-AF65-F5344CB8AC3E}">
        <p14:creationId xmlns:p14="http://schemas.microsoft.com/office/powerpoint/2010/main" val="16740587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0B702-B0BB-4E4B-B5EA-5B278418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Phase-II</a:t>
            </a:r>
          </a:p>
        </p:txBody>
      </p:sp>
      <p:pic>
        <p:nvPicPr>
          <p:cNvPr id="19" name="Picture 7">
            <a:extLst>
              <a:ext uri="{FF2B5EF4-FFF2-40B4-BE49-F238E27FC236}">
                <a16:creationId xmlns:a16="http://schemas.microsoft.com/office/drawing/2014/main" id="{91E06B51-FE44-40AE-9272-20286746E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8F87C"/>
              </a:clrFrom>
              <a:clrTo>
                <a:srgbClr val="F8F87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t="19088" r="21065" b="14999"/>
          <a:stretch/>
        </p:blipFill>
        <p:spPr bwMode="auto">
          <a:xfrm>
            <a:off x="0" y="1443791"/>
            <a:ext cx="12192000" cy="513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E4A48D-BA13-40CD-9BB5-4CF8787F7D83}"/>
              </a:ext>
            </a:extLst>
          </p:cNvPr>
          <p:cNvSpPr txBox="1"/>
          <p:nvPr/>
        </p:nvSpPr>
        <p:spPr>
          <a:xfrm>
            <a:off x="2626094" y="6062744"/>
            <a:ext cx="69224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| 10</a:t>
            </a:r>
            <a:r>
              <a:rPr lang="en-GB" sz="3200" baseline="30000" dirty="0">
                <a:solidFill>
                  <a:schemeClr val="bg1"/>
                </a:solidFill>
              </a:rPr>
              <a:t>35</a:t>
            </a:r>
            <a:r>
              <a:rPr lang="en-GB" sz="3200" dirty="0">
                <a:solidFill>
                  <a:schemeClr val="bg1"/>
                </a:solidFill>
              </a:rPr>
              <a:t> cm</a:t>
            </a:r>
            <a:r>
              <a:rPr lang="en-GB" sz="3200" baseline="30000" dirty="0">
                <a:solidFill>
                  <a:schemeClr val="bg1"/>
                </a:solidFill>
              </a:rPr>
              <a:t>−2</a:t>
            </a:r>
            <a:r>
              <a:rPr lang="en-GB" sz="3200" dirty="0">
                <a:solidFill>
                  <a:schemeClr val="bg1"/>
                </a:solidFill>
              </a:rPr>
              <a:t>s</a:t>
            </a:r>
            <a:r>
              <a:rPr lang="en-GB" sz="3200" baseline="30000" dirty="0">
                <a:solidFill>
                  <a:schemeClr val="bg1"/>
                </a:solidFill>
              </a:rPr>
              <a:t>−1</a:t>
            </a:r>
            <a:r>
              <a:rPr lang="en-GB" sz="3200" dirty="0">
                <a:solidFill>
                  <a:schemeClr val="bg1"/>
                </a:solidFill>
              </a:rPr>
              <a:t> | average 200 events/BX |</a:t>
            </a:r>
          </a:p>
        </p:txBody>
      </p:sp>
    </p:spTree>
    <p:extLst>
      <p:ext uri="{BB962C8B-B14F-4D97-AF65-F5344CB8AC3E}">
        <p14:creationId xmlns:p14="http://schemas.microsoft.com/office/powerpoint/2010/main" val="31905973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 after Phase-II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91246" y="1157235"/>
            <a:ext cx="367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Upgrades relevant to triggering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32577" y="2400327"/>
            <a:ext cx="1944641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New pixel layers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Tracking included in trigger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84094" y="1526567"/>
            <a:ext cx="2282052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Full granularity </a:t>
            </a:r>
            <a:r>
              <a:rPr lang="en-GB" dirty="0" err="1">
                <a:solidFill>
                  <a:srgbClr val="FFFF00"/>
                </a:solidFill>
              </a:rPr>
              <a:t>Ecal</a:t>
            </a:r>
            <a:r>
              <a:rPr lang="en-GB" dirty="0">
                <a:solidFill>
                  <a:srgbClr val="FFFF00"/>
                </a:solidFill>
              </a:rPr>
              <a:t> included in trigger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32758" y="2928863"/>
            <a:ext cx="2342147" cy="1000274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Complete replacement of endcap </a:t>
            </a:r>
            <a:r>
              <a:rPr lang="en-GB" dirty="0" err="1">
                <a:solidFill>
                  <a:srgbClr val="FFFF00"/>
                </a:solidFill>
              </a:rPr>
              <a:t>Ecal</a:t>
            </a:r>
            <a:r>
              <a:rPr lang="en-GB" dirty="0">
                <a:solidFill>
                  <a:srgbClr val="FFFF00"/>
                </a:solidFill>
              </a:rPr>
              <a:t> &amp; </a:t>
            </a:r>
            <a:r>
              <a:rPr lang="en-GB" dirty="0" err="1">
                <a:solidFill>
                  <a:srgbClr val="FFFF00"/>
                </a:solidFill>
              </a:rPr>
              <a:t>Hcal</a:t>
            </a:r>
            <a:endParaRPr lang="en-GB" dirty="0">
              <a:solidFill>
                <a:srgbClr val="FFFF0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en-GB" dirty="0">
                <a:solidFill>
                  <a:srgbClr val="FFFF00"/>
                </a:solidFill>
              </a:rPr>
              <a:t>30ps timing resolution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2B1516-91E2-4E21-BBA5-FD06EBD5A2DD}"/>
              </a:ext>
            </a:extLst>
          </p:cNvPr>
          <p:cNvSpPr txBox="1"/>
          <p:nvPr/>
        </p:nvSpPr>
        <p:spPr>
          <a:xfrm>
            <a:off x="5639844" y="4608158"/>
            <a:ext cx="2342147" cy="723275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MIP timing layer</a:t>
            </a:r>
          </a:p>
          <a:p>
            <a:pPr algn="ctr">
              <a:spcBef>
                <a:spcPts val="600"/>
              </a:spcBef>
            </a:pPr>
            <a:r>
              <a:rPr lang="en-GB" dirty="0">
                <a:solidFill>
                  <a:srgbClr val="FFFF00"/>
                </a:solidFill>
              </a:rPr>
              <a:t>30ps timing resolution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965336-45BE-41FB-A2A6-F200C0AA90E7}"/>
              </a:ext>
            </a:extLst>
          </p:cNvPr>
          <p:cNvSpPr txBox="1"/>
          <p:nvPr/>
        </p:nvSpPr>
        <p:spPr>
          <a:xfrm>
            <a:off x="293855" y="2400327"/>
            <a:ext cx="2080855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New CSC electronics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New GEM layers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8895D8-342B-45E9-911C-A470E4D9EEA4}"/>
              </a:ext>
            </a:extLst>
          </p:cNvPr>
          <p:cNvSpPr txBox="1"/>
          <p:nvPr/>
        </p:nvSpPr>
        <p:spPr>
          <a:xfrm>
            <a:off x="2690789" y="4398070"/>
            <a:ext cx="2342147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Replace HPD with </a:t>
            </a:r>
            <a:r>
              <a:rPr lang="en-GB" dirty="0" err="1">
                <a:solidFill>
                  <a:srgbClr val="FFFF00"/>
                </a:solidFill>
              </a:rPr>
              <a:t>SiPM</a:t>
            </a:r>
            <a:r>
              <a:rPr lang="en-GB" dirty="0">
                <a:solidFill>
                  <a:srgbClr val="FFFF00"/>
                </a:solidFill>
              </a:rPr>
              <a:t> in Barrel HCAL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Depth info into trigger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5D4CE1-D122-4324-8BD6-84FEEDDA4C6B}"/>
              </a:ext>
            </a:extLst>
          </p:cNvPr>
          <p:cNvSpPr txBox="1"/>
          <p:nvPr/>
        </p:nvSpPr>
        <p:spPr>
          <a:xfrm>
            <a:off x="365109" y="5416936"/>
            <a:ext cx="1613447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FF00"/>
                </a:solidFill>
              </a:rPr>
              <a:t>New Beampipe</a:t>
            </a:r>
          </a:p>
          <a:p>
            <a:pPr algn="ctr"/>
            <a:r>
              <a:rPr lang="en-GB" sz="1200" dirty="0">
                <a:solidFill>
                  <a:srgbClr val="FFFF00"/>
                </a:solidFill>
              </a:rPr>
              <a:t>Modified Magnet Yolk</a:t>
            </a:r>
          </a:p>
          <a:p>
            <a:pPr algn="ctr"/>
            <a:r>
              <a:rPr lang="en-GB" sz="1200" dirty="0">
                <a:solidFill>
                  <a:srgbClr val="FFFF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5979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 after Phase-II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91246" y="1157235"/>
            <a:ext cx="367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Upgrades relevant to triggering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32577" y="2400327"/>
            <a:ext cx="1944641" cy="923330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New pixel layers</a:t>
            </a:r>
          </a:p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Tracking included in trigger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84094" y="1526567"/>
            <a:ext cx="2282052" cy="646331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Full granularity </a:t>
            </a:r>
            <a:r>
              <a:rPr lang="en-GB" dirty="0" err="1">
                <a:solidFill>
                  <a:srgbClr val="FFFF00">
                    <a:alpha val="25000"/>
                  </a:srgbClr>
                </a:solidFill>
              </a:rPr>
              <a:t>Ecal</a:t>
            </a:r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 included in trigger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32758" y="2928863"/>
            <a:ext cx="2342147" cy="1000274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Complete replacement of endcap </a:t>
            </a:r>
            <a:r>
              <a:rPr lang="en-GB" dirty="0" err="1">
                <a:solidFill>
                  <a:srgbClr val="FFFF00">
                    <a:alpha val="25000"/>
                  </a:srgbClr>
                </a:solidFill>
              </a:rPr>
              <a:t>Ecal</a:t>
            </a:r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 &amp; </a:t>
            </a:r>
            <a:r>
              <a:rPr lang="en-GB" dirty="0" err="1">
                <a:solidFill>
                  <a:srgbClr val="FFFF00">
                    <a:alpha val="25000"/>
                  </a:srgbClr>
                </a:solidFill>
              </a:rPr>
              <a:t>Hcal</a:t>
            </a:r>
            <a:endParaRPr lang="en-GB" dirty="0">
              <a:solidFill>
                <a:srgbClr val="FFFF00">
                  <a:alpha val="25000"/>
                </a:srgbClr>
              </a:solidFill>
            </a:endParaRPr>
          </a:p>
          <a:p>
            <a:pPr algn="ctr">
              <a:spcBef>
                <a:spcPts val="600"/>
              </a:spcBef>
            </a:pPr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30ps timing resolution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2B1516-91E2-4E21-BBA5-FD06EBD5A2DD}"/>
              </a:ext>
            </a:extLst>
          </p:cNvPr>
          <p:cNvSpPr txBox="1"/>
          <p:nvPr/>
        </p:nvSpPr>
        <p:spPr>
          <a:xfrm>
            <a:off x="5639844" y="4608158"/>
            <a:ext cx="2342147" cy="723275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MIP timing layer</a:t>
            </a:r>
          </a:p>
          <a:p>
            <a:pPr algn="ctr">
              <a:spcBef>
                <a:spcPts val="600"/>
              </a:spcBef>
            </a:pPr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30ps timing resolution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965336-45BE-41FB-A2A6-F200C0AA90E7}"/>
              </a:ext>
            </a:extLst>
          </p:cNvPr>
          <p:cNvSpPr txBox="1"/>
          <p:nvPr/>
        </p:nvSpPr>
        <p:spPr>
          <a:xfrm>
            <a:off x="293855" y="2400327"/>
            <a:ext cx="2080855" cy="646331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New CSC electronics</a:t>
            </a:r>
          </a:p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New GEM layers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8895D8-342B-45E9-911C-A470E4D9EEA4}"/>
              </a:ext>
            </a:extLst>
          </p:cNvPr>
          <p:cNvSpPr txBox="1"/>
          <p:nvPr/>
        </p:nvSpPr>
        <p:spPr>
          <a:xfrm>
            <a:off x="2690789" y="4398070"/>
            <a:ext cx="2342147" cy="923330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Replace HPD with </a:t>
            </a:r>
            <a:r>
              <a:rPr lang="en-GB" dirty="0" err="1">
                <a:solidFill>
                  <a:srgbClr val="FFFF00">
                    <a:alpha val="25000"/>
                  </a:srgbClr>
                </a:solidFill>
              </a:rPr>
              <a:t>SiPM</a:t>
            </a:r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 in Barrel HCAL</a:t>
            </a:r>
          </a:p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Depth info into trigger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5D4CE1-D122-4324-8BD6-84FEEDDA4C6B}"/>
              </a:ext>
            </a:extLst>
          </p:cNvPr>
          <p:cNvSpPr txBox="1"/>
          <p:nvPr/>
        </p:nvSpPr>
        <p:spPr>
          <a:xfrm>
            <a:off x="365109" y="5416936"/>
            <a:ext cx="1613447" cy="646331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FF00">
                    <a:alpha val="25000"/>
                  </a:srgbClr>
                </a:solidFill>
              </a:rPr>
              <a:t>New Beampipe</a:t>
            </a:r>
          </a:p>
          <a:p>
            <a:pPr algn="ctr"/>
            <a:r>
              <a:rPr lang="en-GB" sz="1200" dirty="0">
                <a:solidFill>
                  <a:srgbClr val="FFFF00">
                    <a:alpha val="25000"/>
                  </a:srgbClr>
                </a:solidFill>
              </a:rPr>
              <a:t>Modified Magnet Yolk</a:t>
            </a:r>
          </a:p>
          <a:p>
            <a:pPr algn="ctr"/>
            <a:r>
              <a:rPr lang="en-GB" sz="1200" dirty="0">
                <a:solidFill>
                  <a:srgbClr val="FFFF00">
                    <a:alpha val="25000"/>
                  </a:srgbClr>
                </a:solidFill>
              </a:rPr>
              <a:t>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AEDF5A-1335-4207-B103-63B23EFFD9B0}"/>
              </a:ext>
            </a:extLst>
          </p:cNvPr>
          <p:cNvSpPr txBox="1"/>
          <p:nvPr/>
        </p:nvSpPr>
        <p:spPr>
          <a:xfrm>
            <a:off x="2497542" y="3071997"/>
            <a:ext cx="7220993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FF00"/>
                </a:solidFill>
              </a:rPr>
              <a:t>Does anything remain? </a:t>
            </a:r>
          </a:p>
        </p:txBody>
      </p:sp>
    </p:spTree>
    <p:extLst>
      <p:ext uri="{BB962C8B-B14F-4D97-AF65-F5344CB8AC3E}">
        <p14:creationId xmlns:p14="http://schemas.microsoft.com/office/powerpoint/2010/main" val="16834063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29571-9A51-4986-84F9-E5775E24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17F1E1-A923-4F16-8F9D-FB58396C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65787" cy="411972"/>
          </a:xfrm>
        </p:spPr>
        <p:txBody>
          <a:bodyPr/>
          <a:lstStyle/>
          <a:p>
            <a:r>
              <a:rPr lang="en-GB" dirty="0"/>
              <a:t>Inner Tracker (pixel) design to extend coverage to η ≃ 3.8 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1524000" y="34602"/>
            <a:ext cx="9144000" cy="639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1524000" y="34603"/>
            <a:ext cx="9144000" cy="53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>
              <a:lnSpc>
                <a:spcPct val="90000"/>
              </a:lnSpc>
              <a:spcBef>
                <a:spcPts val="0"/>
              </a:spcBef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6DCB3AF-1126-AD4E-AB41-41E12E852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09" y="2838450"/>
            <a:ext cx="10784274" cy="40195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669595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29571-9A51-4986-84F9-E5775E24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17F1E1-A923-4F16-8F9D-FB58396C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65787" cy="411972"/>
          </a:xfrm>
        </p:spPr>
        <p:txBody>
          <a:bodyPr/>
          <a:lstStyle/>
          <a:p>
            <a:r>
              <a:rPr lang="en-GB" dirty="0"/>
              <a:t>Inner Tracker (pixel) design to extend coverage to η ≃ 3.8 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1524000" y="34602"/>
            <a:ext cx="9144000" cy="639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1524000" y="34603"/>
            <a:ext cx="9144000" cy="53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>
              <a:lnSpc>
                <a:spcPct val="90000"/>
              </a:lnSpc>
              <a:spcBef>
                <a:spcPts val="0"/>
              </a:spcBef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6DCB3AF-1126-AD4E-AB41-41E12E852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09" y="2838450"/>
            <a:ext cx="10784274" cy="4019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679E8F22-23F7-4A33-B320-59B1F6D56FDD}"/>
              </a:ext>
            </a:extLst>
          </p:cNvPr>
          <p:cNvSpPr txBox="1"/>
          <p:nvPr/>
        </p:nvSpPr>
        <p:spPr>
          <a:xfrm>
            <a:off x="4826337" y="4113587"/>
            <a:ext cx="6235146" cy="338554"/>
          </a:xfrm>
          <a:prstGeom prst="rect">
            <a:avLst/>
          </a:prstGeom>
          <a:solidFill>
            <a:srgbClr val="C0000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OT Si-sensors ≃ 200µm thick - 90/100µm pitch - 2.5/5cm strips 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4F2951F9-15E5-416E-89B7-A32C1B5410C0}"/>
              </a:ext>
            </a:extLst>
          </p:cNvPr>
          <p:cNvSpPr txBox="1"/>
          <p:nvPr/>
        </p:nvSpPr>
        <p:spPr>
          <a:xfrm>
            <a:off x="4826337" y="5380936"/>
            <a:ext cx="6235146" cy="338554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OT Si-sensors ≃ 200µm thick - 90/100µm pitch - 1.5 mm macro-pixels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68A17776-8E4A-4F38-9CC0-5B6F88897BD4}"/>
              </a:ext>
            </a:extLst>
          </p:cNvPr>
          <p:cNvSpPr txBox="1"/>
          <p:nvPr/>
        </p:nvSpPr>
        <p:spPr>
          <a:xfrm>
            <a:off x="4826335" y="5919371"/>
            <a:ext cx="6235145" cy="338554"/>
          </a:xfrm>
          <a:prstGeom prst="rect">
            <a:avLst/>
          </a:prstGeom>
          <a:solidFill>
            <a:schemeClr val="accent6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IT Si-silicon sensors ≤ 150µm thickness - 50x50 to 25x100µm</a:t>
            </a:r>
            <a:r>
              <a:rPr lang="en-US" sz="1600" baseline="30000" dirty="0">
                <a:solidFill>
                  <a:schemeClr val="bg1"/>
                </a:solidFill>
              </a:rPr>
              <a:t>2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7006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29571-9A51-4986-84F9-E5775E24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17F1E1-A923-4F16-8F9D-FB58396C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65787" cy="897682"/>
          </a:xfrm>
        </p:spPr>
        <p:txBody>
          <a:bodyPr/>
          <a:lstStyle/>
          <a:p>
            <a:r>
              <a:rPr lang="en-GB" dirty="0"/>
              <a:t>Inner Tracker (pixel) design to extend coverage to η ≃ 3.8 </a:t>
            </a:r>
          </a:p>
          <a:p>
            <a:r>
              <a:rPr lang="en-GB" dirty="0"/>
              <a:t>Outer Tracker design driven by ability to provide tracks at 40 MHz to L1-trigger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1524000" y="34602"/>
            <a:ext cx="9144000" cy="639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1524000" y="34603"/>
            <a:ext cx="9144000" cy="53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>
              <a:lnSpc>
                <a:spcPct val="90000"/>
              </a:lnSpc>
              <a:spcBef>
                <a:spcPts val="0"/>
              </a:spcBef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0C49CB4-7155-4122-8237-336207B34FB8}"/>
              </a:ext>
            </a:extLst>
          </p:cNvPr>
          <p:cNvGrpSpPr/>
          <p:nvPr/>
        </p:nvGrpSpPr>
        <p:grpSpPr>
          <a:xfrm>
            <a:off x="277209" y="2838060"/>
            <a:ext cx="10784274" cy="4019940"/>
            <a:chOff x="277209" y="2838060"/>
            <a:chExt cx="10784274" cy="401994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6DCB3AF-1126-AD4E-AB41-41E12E852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209" y="2838450"/>
              <a:ext cx="10784274" cy="401955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7458002-BB08-498C-BDD7-8A9C0F9F5FFF}"/>
                </a:ext>
              </a:extLst>
            </p:cNvPr>
            <p:cNvSpPr/>
            <p:nvPr/>
          </p:nvSpPr>
          <p:spPr>
            <a:xfrm>
              <a:off x="277209" y="2838448"/>
              <a:ext cx="1818291" cy="4019551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A1F175-FFB4-4391-8142-07E06ECE565A}"/>
                </a:ext>
              </a:extLst>
            </p:cNvPr>
            <p:cNvSpPr/>
            <p:nvPr/>
          </p:nvSpPr>
          <p:spPr>
            <a:xfrm>
              <a:off x="2095500" y="5772150"/>
              <a:ext cx="4591050" cy="108585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8D2DC92-A563-4D61-AA33-8C7D842B4365}"/>
                </a:ext>
              </a:extLst>
            </p:cNvPr>
            <p:cNvSpPr/>
            <p:nvPr/>
          </p:nvSpPr>
          <p:spPr>
            <a:xfrm>
              <a:off x="6686550" y="5600700"/>
              <a:ext cx="3409950" cy="125730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011F331-6EDF-431E-BBF7-2BDCF8D7B527}"/>
                </a:ext>
              </a:extLst>
            </p:cNvPr>
            <p:cNvSpPr/>
            <p:nvPr/>
          </p:nvSpPr>
          <p:spPr>
            <a:xfrm>
              <a:off x="2095500" y="2838060"/>
              <a:ext cx="8001000" cy="597844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C953A8-C221-4856-BD23-091BD9EDE0AD}"/>
                </a:ext>
              </a:extLst>
            </p:cNvPr>
            <p:cNvSpPr/>
            <p:nvPr/>
          </p:nvSpPr>
          <p:spPr>
            <a:xfrm>
              <a:off x="10096500" y="2838448"/>
              <a:ext cx="964983" cy="4019551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39E8922D-9C0E-104C-9D76-0A6651628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1792" y="2679710"/>
            <a:ext cx="4564389" cy="18316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C50D95-0861-4FA8-BE2D-40CF2EB081C4}"/>
              </a:ext>
            </a:extLst>
          </p:cNvPr>
          <p:cNvSpPr txBox="1"/>
          <p:nvPr/>
        </p:nvSpPr>
        <p:spPr>
          <a:xfrm>
            <a:off x="7841130" y="3359087"/>
            <a:ext cx="131483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lang="en-GB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6178397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3B1D9F79-0AB9-40CB-9305-BE4C77B6788D}"/>
              </a:ext>
            </a:extLst>
          </p:cNvPr>
          <p:cNvSpPr/>
          <p:nvPr/>
        </p:nvSpPr>
        <p:spPr>
          <a:xfrm>
            <a:off x="300978" y="1543621"/>
            <a:ext cx="11445666" cy="1147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4B07A1-425E-42F7-A4FB-108C39E7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Outer tracker 2S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4735D-2349-4DCB-995D-5536CA10F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00451"/>
            <a:ext cx="2407384" cy="1686103"/>
          </a:xfrm>
        </p:spPr>
        <p:txBody>
          <a:bodyPr/>
          <a:lstStyle/>
          <a:p>
            <a:r>
              <a:rPr lang="en-GB" dirty="0"/>
              <a:t>2S Modules: Two-strip double-layers</a:t>
            </a:r>
          </a:p>
          <a:p>
            <a:r>
              <a:rPr lang="en-GB" dirty="0"/>
              <a:t>~10k modules</a:t>
            </a:r>
          </a:p>
          <a:p>
            <a:r>
              <a:rPr lang="en-GB" dirty="0"/>
              <a:t>42M channels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CBAA9E9-6A88-44C9-A3FA-EAEAFD9489CD}"/>
              </a:ext>
            </a:extLst>
          </p:cNvPr>
          <p:cNvGrpSpPr/>
          <p:nvPr/>
        </p:nvGrpSpPr>
        <p:grpSpPr>
          <a:xfrm>
            <a:off x="3304674" y="1543620"/>
            <a:ext cx="8441970" cy="5314379"/>
            <a:chOff x="2680453" y="1150662"/>
            <a:chExt cx="9066191" cy="570733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74AD2ED-0A95-46BD-9A42-9D706F41B169}"/>
                </a:ext>
              </a:extLst>
            </p:cNvPr>
            <p:cNvSpPr/>
            <p:nvPr/>
          </p:nvSpPr>
          <p:spPr>
            <a:xfrm>
              <a:off x="2680453" y="1150662"/>
              <a:ext cx="9066191" cy="5707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pic>
          <p:nvPicPr>
            <p:cNvPr id="4" name="Picture 3" descr="\\Cernhomea.cern.ch\antti\Documents\CMS_upgrade\CMS_Upgrade_week_Karlsruhe_April2014\Mechanics_talk_input_files\Modules\2S 3D View.png">
              <a:extLst>
                <a:ext uri="{FF2B5EF4-FFF2-40B4-BE49-F238E27FC236}">
                  <a16:creationId xmlns:a16="http://schemas.microsoft.com/office/drawing/2014/main" id="{B3567708-F075-4DDC-8294-7C7124BEBF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6" t="-12851" r="390" b="-10823"/>
            <a:stretch/>
          </p:blipFill>
          <p:spPr bwMode="auto">
            <a:xfrm>
              <a:off x="4629150" y="1549854"/>
              <a:ext cx="7117494" cy="5308146"/>
            </a:xfrm>
            <a:prstGeom prst="rect">
              <a:avLst/>
            </a:prstGeom>
            <a:solidFill>
              <a:schemeClr val="bg1"/>
            </a:solidFill>
            <a:extLst/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B669B4A-709E-48CA-BDE6-67B16F90F02B}"/>
                </a:ext>
              </a:extLst>
            </p:cNvPr>
            <p:cNvCxnSpPr/>
            <p:nvPr/>
          </p:nvCxnSpPr>
          <p:spPr>
            <a:xfrm flipV="1">
              <a:off x="6801386" y="3163078"/>
              <a:ext cx="2500520" cy="130632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5BBB1B-0AC4-4F74-914D-3AC415A21287}"/>
                </a:ext>
              </a:extLst>
            </p:cNvPr>
            <p:cNvGrpSpPr/>
            <p:nvPr/>
          </p:nvGrpSpPr>
          <p:grpSpPr>
            <a:xfrm>
              <a:off x="8763841" y="4071938"/>
              <a:ext cx="2373086" cy="1601074"/>
              <a:chOff x="6161314" y="4071938"/>
              <a:chExt cx="2373086" cy="1601074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36B220EE-A07B-4B93-AD50-2A4DE9327969}"/>
                  </a:ext>
                </a:extLst>
              </p:cNvPr>
              <p:cNvCxnSpPr/>
              <p:nvPr/>
            </p:nvCxnSpPr>
            <p:spPr>
              <a:xfrm flipH="1" flipV="1">
                <a:off x="7511728" y="4879133"/>
                <a:ext cx="863082" cy="527179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1EBD6DAF-ECA2-4099-8FDF-9193E945480B}"/>
                  </a:ext>
                </a:extLst>
              </p:cNvPr>
              <p:cNvCxnSpPr/>
              <p:nvPr/>
            </p:nvCxnSpPr>
            <p:spPr>
              <a:xfrm flipH="1" flipV="1">
                <a:off x="6161314" y="5531500"/>
                <a:ext cx="179873" cy="14151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C708AC7D-D634-4EFE-A6AC-EF60C289B1E3}"/>
                  </a:ext>
                </a:extLst>
              </p:cNvPr>
              <p:cNvCxnSpPr/>
              <p:nvPr/>
            </p:nvCxnSpPr>
            <p:spPr>
              <a:xfrm flipH="1" flipV="1">
                <a:off x="8277226" y="4071938"/>
                <a:ext cx="257174" cy="1112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982E18E3-818E-42FB-9210-87C2CBC894B0}"/>
                  </a:ext>
                </a:extLst>
              </p:cNvPr>
              <p:cNvCxnSpPr/>
              <p:nvPr/>
            </p:nvCxnSpPr>
            <p:spPr>
              <a:xfrm flipH="1">
                <a:off x="6341188" y="4183226"/>
                <a:ext cx="2193212" cy="1489786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450626E-FC4F-463A-9626-07829B532FC9}"/>
                </a:ext>
              </a:extLst>
            </p:cNvPr>
            <p:cNvSpPr txBox="1"/>
            <p:nvPr/>
          </p:nvSpPr>
          <p:spPr>
            <a:xfrm>
              <a:off x="10091210" y="5406312"/>
              <a:ext cx="1619354" cy="36933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381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8 CBCs per side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EB70316-040B-484D-A1D9-9D9A38CB1EA5}"/>
                </a:ext>
              </a:extLst>
            </p:cNvPr>
            <p:cNvCxnSpPr>
              <a:stCxn id="18" idx="2"/>
            </p:cNvCxnSpPr>
            <p:nvPr/>
          </p:nvCxnSpPr>
          <p:spPr>
            <a:xfrm>
              <a:off x="11136927" y="2171400"/>
              <a:ext cx="143068" cy="171946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61B962-35B0-4DA3-8AEA-C4E08F1CD9BC}"/>
                </a:ext>
              </a:extLst>
            </p:cNvPr>
            <p:cNvSpPr txBox="1"/>
            <p:nvPr/>
          </p:nvSpPr>
          <p:spPr>
            <a:xfrm>
              <a:off x="10603320" y="1543385"/>
              <a:ext cx="1067213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Front End</a:t>
              </a:r>
            </a:p>
            <a:p>
              <a:pPr algn="ctr"/>
              <a:r>
                <a:rPr lang="en-GB" sz="1600" dirty="0"/>
                <a:t>Hybrid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58F1F43-A9A0-403C-BF10-A630E0AEF1C8}"/>
                </a:ext>
              </a:extLst>
            </p:cNvPr>
            <p:cNvSpPr txBox="1"/>
            <p:nvPr/>
          </p:nvSpPr>
          <p:spPr>
            <a:xfrm>
              <a:off x="7087316" y="6398288"/>
              <a:ext cx="153651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Service Hybrid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767A62F-AD5E-4DD0-9667-28F4CB423FC4}"/>
                </a:ext>
              </a:extLst>
            </p:cNvPr>
            <p:cNvCxnSpPr/>
            <p:nvPr/>
          </p:nvCxnSpPr>
          <p:spPr>
            <a:xfrm flipH="1" flipV="1">
              <a:off x="7659620" y="5641080"/>
              <a:ext cx="214703" cy="75720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A7A93B3-0161-432B-B3D4-035D8977FC94}"/>
                </a:ext>
              </a:extLst>
            </p:cNvPr>
            <p:cNvSpPr txBox="1"/>
            <p:nvPr/>
          </p:nvSpPr>
          <p:spPr>
            <a:xfrm>
              <a:off x="8982640" y="6054099"/>
              <a:ext cx="1104791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CIC</a:t>
              </a:r>
            </a:p>
            <a:p>
              <a:r>
                <a:rPr lang="en-GB" sz="1600" dirty="0"/>
                <a:t>1 per side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A83A455-5BA1-4F7A-B80A-0FA235DC2C6F}"/>
                </a:ext>
              </a:extLst>
            </p:cNvPr>
            <p:cNvCxnSpPr/>
            <p:nvPr/>
          </p:nvCxnSpPr>
          <p:spPr>
            <a:xfrm flipH="1" flipV="1">
              <a:off x="8490143" y="5952931"/>
              <a:ext cx="567145" cy="2411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96E9FB-2B52-4653-9386-309E7C862F01}"/>
                </a:ext>
              </a:extLst>
            </p:cNvPr>
            <p:cNvSpPr txBox="1"/>
            <p:nvPr/>
          </p:nvSpPr>
          <p:spPr>
            <a:xfrm>
              <a:off x="9171815" y="2345389"/>
              <a:ext cx="1736545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Double-Layer</a:t>
              </a:r>
            </a:p>
            <a:p>
              <a:pPr algn="ctr"/>
              <a:r>
                <a:rPr lang="en-GB" sz="1600" dirty="0"/>
                <a:t>Si Strip Detectors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6F1B8C3-BC97-4333-B532-BDDB913C85E2}"/>
                </a:ext>
              </a:extLst>
            </p:cNvPr>
            <p:cNvCxnSpPr/>
            <p:nvPr/>
          </p:nvCxnSpPr>
          <p:spPr>
            <a:xfrm flipH="1">
              <a:off x="9471877" y="2939143"/>
              <a:ext cx="193923" cy="68409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E3BDAE1-D3A5-47AB-A2DC-6C54F518A228}"/>
                </a:ext>
              </a:extLst>
            </p:cNvPr>
            <p:cNvCxnSpPr/>
            <p:nvPr/>
          </p:nvCxnSpPr>
          <p:spPr>
            <a:xfrm flipH="1">
              <a:off x="8667426" y="2939143"/>
              <a:ext cx="998374" cy="1866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D571C11-2825-45AD-849C-E91FF0EC800A}"/>
                </a:ext>
              </a:extLst>
            </p:cNvPr>
            <p:cNvCxnSpPr/>
            <p:nvPr/>
          </p:nvCxnSpPr>
          <p:spPr>
            <a:xfrm flipV="1">
              <a:off x="7075288" y="5406312"/>
              <a:ext cx="0" cy="266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150A11A-C78E-4A1B-AC03-CC820A64ED6E}"/>
                </a:ext>
              </a:extLst>
            </p:cNvPr>
            <p:cNvSpPr txBox="1"/>
            <p:nvPr/>
          </p:nvSpPr>
          <p:spPr>
            <a:xfrm>
              <a:off x="6557487" y="5641080"/>
              <a:ext cx="1088835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DC-DC</a:t>
              </a:r>
            </a:p>
            <a:p>
              <a:pPr algn="ctr"/>
              <a:r>
                <a:rPr lang="en-GB" sz="1600" dirty="0"/>
                <a:t>Converter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E29ECB-15BB-427D-80BB-B16B1B9EAADB}"/>
                </a:ext>
              </a:extLst>
            </p:cNvPr>
            <p:cNvSpPr txBox="1"/>
            <p:nvPr/>
          </p:nvSpPr>
          <p:spPr>
            <a:xfrm>
              <a:off x="4665414" y="2498396"/>
              <a:ext cx="1326545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LP-GBT &amp;</a:t>
              </a:r>
            </a:p>
            <a:p>
              <a:pPr algn="ctr"/>
              <a:r>
                <a:rPr lang="en-GB" sz="1600" dirty="0"/>
                <a:t>Optical </a:t>
              </a:r>
              <a:r>
                <a:rPr lang="en-GB" sz="1600" dirty="0" err="1"/>
                <a:t>VTRx</a:t>
              </a:r>
              <a:endParaRPr lang="en-GB" sz="1600" dirty="0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9C8C799-1D8F-49BD-AD4B-946AF571B170}"/>
                </a:ext>
              </a:extLst>
            </p:cNvPr>
            <p:cNvCxnSpPr>
              <a:cxnSpLocks/>
              <a:stCxn id="28" idx="2"/>
            </p:cNvCxnSpPr>
            <p:nvPr/>
          </p:nvCxnSpPr>
          <p:spPr>
            <a:xfrm>
              <a:off x="5328686" y="3126411"/>
              <a:ext cx="511563" cy="10568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1A8B63-F4B1-4283-BE54-9AD82C57A099}"/>
                </a:ext>
              </a:extLst>
            </p:cNvPr>
            <p:cNvCxnSpPr/>
            <p:nvPr/>
          </p:nvCxnSpPr>
          <p:spPr>
            <a:xfrm flipV="1">
              <a:off x="6179346" y="2873827"/>
              <a:ext cx="2488079" cy="1170118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79CF1B-2C0F-4FE9-8633-5BAE8B1196F3}"/>
                </a:ext>
              </a:extLst>
            </p:cNvPr>
            <p:cNvSpPr txBox="1"/>
            <p:nvPr/>
          </p:nvSpPr>
          <p:spPr>
            <a:xfrm rot="20031410">
              <a:off x="6956380" y="3198940"/>
              <a:ext cx="75373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10 cm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EA29876-A85F-4C67-ABB0-CC0FEECC4FC2}"/>
                </a:ext>
              </a:extLst>
            </p:cNvPr>
            <p:cNvCxnSpPr/>
            <p:nvPr/>
          </p:nvCxnSpPr>
          <p:spPr>
            <a:xfrm>
              <a:off x="8051646" y="3816240"/>
              <a:ext cx="1420230" cy="795201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B37DDCD-4877-42F6-8951-2A815200870A}"/>
                </a:ext>
              </a:extLst>
            </p:cNvPr>
            <p:cNvSpPr txBox="1"/>
            <p:nvPr/>
          </p:nvSpPr>
          <p:spPr>
            <a:xfrm rot="1658069">
              <a:off x="8567254" y="3942917"/>
              <a:ext cx="63671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5 cm</a:t>
              </a:r>
            </a:p>
          </p:txBody>
        </p:sp>
        <p:sp>
          <p:nvSpPr>
            <p:cNvPr id="34" name="Freeform 83">
              <a:extLst>
                <a:ext uri="{FF2B5EF4-FFF2-40B4-BE49-F238E27FC236}">
                  <a16:creationId xmlns:a16="http://schemas.microsoft.com/office/drawing/2014/main" id="{A82997BB-D517-40B4-A87B-72B1DD063394}"/>
                </a:ext>
              </a:extLst>
            </p:cNvPr>
            <p:cNvSpPr/>
            <p:nvPr/>
          </p:nvSpPr>
          <p:spPr>
            <a:xfrm>
              <a:off x="7258505" y="4091570"/>
              <a:ext cx="1702932" cy="1073022"/>
            </a:xfrm>
            <a:custGeom>
              <a:avLst/>
              <a:gdLst>
                <a:gd name="connsiteX0" fmla="*/ 1362269 w 1698171"/>
                <a:gd name="connsiteY0" fmla="*/ 1073021 h 1073021"/>
                <a:gd name="connsiteX1" fmla="*/ 1698171 w 1698171"/>
                <a:gd name="connsiteY1" fmla="*/ 867747 h 1073021"/>
                <a:gd name="connsiteX2" fmla="*/ 317240 w 1698171"/>
                <a:gd name="connsiteY2" fmla="*/ 0 h 1073021"/>
                <a:gd name="connsiteX3" fmla="*/ 0 w 1698171"/>
                <a:gd name="connsiteY3" fmla="*/ 158621 h 1073021"/>
                <a:gd name="connsiteX4" fmla="*/ 1362269 w 1698171"/>
                <a:gd name="connsiteY4" fmla="*/ 1073021 h 1073021"/>
                <a:gd name="connsiteX0" fmla="*/ 1357506 w 1693408"/>
                <a:gd name="connsiteY0" fmla="*/ 1073021 h 1073021"/>
                <a:gd name="connsiteX1" fmla="*/ 1693408 w 1693408"/>
                <a:gd name="connsiteY1" fmla="*/ 867747 h 1073021"/>
                <a:gd name="connsiteX2" fmla="*/ 312477 w 1693408"/>
                <a:gd name="connsiteY2" fmla="*/ 0 h 1073021"/>
                <a:gd name="connsiteX3" fmla="*/ 0 w 1693408"/>
                <a:gd name="connsiteY3" fmla="*/ 177671 h 1073021"/>
                <a:gd name="connsiteX4" fmla="*/ 1357506 w 1693408"/>
                <a:gd name="connsiteY4" fmla="*/ 1073021 h 1073021"/>
                <a:gd name="connsiteX0" fmla="*/ 1367031 w 1702933"/>
                <a:gd name="connsiteY0" fmla="*/ 1073021 h 1073021"/>
                <a:gd name="connsiteX1" fmla="*/ 1702933 w 1702933"/>
                <a:gd name="connsiteY1" fmla="*/ 867747 h 1073021"/>
                <a:gd name="connsiteX2" fmla="*/ 322002 w 1702933"/>
                <a:gd name="connsiteY2" fmla="*/ 0 h 1073021"/>
                <a:gd name="connsiteX3" fmla="*/ 0 w 1702933"/>
                <a:gd name="connsiteY3" fmla="*/ 163384 h 1073021"/>
                <a:gd name="connsiteX4" fmla="*/ 1367031 w 1702933"/>
                <a:gd name="connsiteY4" fmla="*/ 1073021 h 1073021"/>
                <a:gd name="connsiteX0" fmla="*/ 1386081 w 1702933"/>
                <a:gd name="connsiteY0" fmla="*/ 1087309 h 1087309"/>
                <a:gd name="connsiteX1" fmla="*/ 1702933 w 1702933"/>
                <a:gd name="connsiteY1" fmla="*/ 867747 h 1087309"/>
                <a:gd name="connsiteX2" fmla="*/ 322002 w 1702933"/>
                <a:gd name="connsiteY2" fmla="*/ 0 h 1087309"/>
                <a:gd name="connsiteX3" fmla="*/ 0 w 1702933"/>
                <a:gd name="connsiteY3" fmla="*/ 163384 h 1087309"/>
                <a:gd name="connsiteX4" fmla="*/ 1386081 w 1702933"/>
                <a:gd name="connsiteY4" fmla="*/ 1087309 h 1087309"/>
                <a:gd name="connsiteX0" fmla="*/ 1376556 w 1702933"/>
                <a:gd name="connsiteY0" fmla="*/ 1077784 h 1077784"/>
                <a:gd name="connsiteX1" fmla="*/ 1702933 w 1702933"/>
                <a:gd name="connsiteY1" fmla="*/ 867747 h 1077784"/>
                <a:gd name="connsiteX2" fmla="*/ 322002 w 1702933"/>
                <a:gd name="connsiteY2" fmla="*/ 0 h 1077784"/>
                <a:gd name="connsiteX3" fmla="*/ 0 w 1702933"/>
                <a:gd name="connsiteY3" fmla="*/ 163384 h 1077784"/>
                <a:gd name="connsiteX4" fmla="*/ 1376556 w 1702933"/>
                <a:gd name="connsiteY4" fmla="*/ 1077784 h 1077784"/>
                <a:gd name="connsiteX0" fmla="*/ 1357506 w 1702933"/>
                <a:gd name="connsiteY0" fmla="*/ 1073021 h 1073021"/>
                <a:gd name="connsiteX1" fmla="*/ 1702933 w 1702933"/>
                <a:gd name="connsiteY1" fmla="*/ 867747 h 1073021"/>
                <a:gd name="connsiteX2" fmla="*/ 322002 w 1702933"/>
                <a:gd name="connsiteY2" fmla="*/ 0 h 1073021"/>
                <a:gd name="connsiteX3" fmla="*/ 0 w 1702933"/>
                <a:gd name="connsiteY3" fmla="*/ 163384 h 1073021"/>
                <a:gd name="connsiteX4" fmla="*/ 1357506 w 1702933"/>
                <a:gd name="connsiteY4" fmla="*/ 1073021 h 1073021"/>
                <a:gd name="connsiteX0" fmla="*/ 1381318 w 1702933"/>
                <a:gd name="connsiteY0" fmla="*/ 1082546 h 1082546"/>
                <a:gd name="connsiteX1" fmla="*/ 1702933 w 1702933"/>
                <a:gd name="connsiteY1" fmla="*/ 867747 h 1082546"/>
                <a:gd name="connsiteX2" fmla="*/ 322002 w 1702933"/>
                <a:gd name="connsiteY2" fmla="*/ 0 h 1082546"/>
                <a:gd name="connsiteX3" fmla="*/ 0 w 1702933"/>
                <a:gd name="connsiteY3" fmla="*/ 163384 h 1082546"/>
                <a:gd name="connsiteX4" fmla="*/ 1381318 w 1702933"/>
                <a:gd name="connsiteY4" fmla="*/ 1082546 h 1082546"/>
                <a:gd name="connsiteX0" fmla="*/ 1381318 w 1712458"/>
                <a:gd name="connsiteY0" fmla="*/ 1082546 h 1082546"/>
                <a:gd name="connsiteX1" fmla="*/ 1712458 w 1712458"/>
                <a:gd name="connsiteY1" fmla="*/ 877272 h 1082546"/>
                <a:gd name="connsiteX2" fmla="*/ 322002 w 1712458"/>
                <a:gd name="connsiteY2" fmla="*/ 0 h 1082546"/>
                <a:gd name="connsiteX3" fmla="*/ 0 w 1712458"/>
                <a:gd name="connsiteY3" fmla="*/ 163384 h 1082546"/>
                <a:gd name="connsiteX4" fmla="*/ 1381318 w 1712458"/>
                <a:gd name="connsiteY4" fmla="*/ 1082546 h 1082546"/>
                <a:gd name="connsiteX0" fmla="*/ 1381318 w 1707695"/>
                <a:gd name="connsiteY0" fmla="*/ 1082546 h 1082546"/>
                <a:gd name="connsiteX1" fmla="*/ 1707695 w 1707695"/>
                <a:gd name="connsiteY1" fmla="*/ 867747 h 1082546"/>
                <a:gd name="connsiteX2" fmla="*/ 322002 w 1707695"/>
                <a:gd name="connsiteY2" fmla="*/ 0 h 1082546"/>
                <a:gd name="connsiteX3" fmla="*/ 0 w 1707695"/>
                <a:gd name="connsiteY3" fmla="*/ 163384 h 1082546"/>
                <a:gd name="connsiteX4" fmla="*/ 1381318 w 1707695"/>
                <a:gd name="connsiteY4" fmla="*/ 1082546 h 1082546"/>
                <a:gd name="connsiteX0" fmla="*/ 1381318 w 1707695"/>
                <a:gd name="connsiteY0" fmla="*/ 1073021 h 1073021"/>
                <a:gd name="connsiteX1" fmla="*/ 1707695 w 1707695"/>
                <a:gd name="connsiteY1" fmla="*/ 867747 h 1073021"/>
                <a:gd name="connsiteX2" fmla="*/ 322002 w 1707695"/>
                <a:gd name="connsiteY2" fmla="*/ 0 h 1073021"/>
                <a:gd name="connsiteX3" fmla="*/ 0 w 1707695"/>
                <a:gd name="connsiteY3" fmla="*/ 163384 h 1073021"/>
                <a:gd name="connsiteX4" fmla="*/ 1381318 w 1707695"/>
                <a:gd name="connsiteY4" fmla="*/ 1073021 h 1073021"/>
                <a:gd name="connsiteX0" fmla="*/ 1390843 w 1707695"/>
                <a:gd name="connsiteY0" fmla="*/ 1087309 h 1087309"/>
                <a:gd name="connsiteX1" fmla="*/ 1707695 w 1707695"/>
                <a:gd name="connsiteY1" fmla="*/ 867747 h 1087309"/>
                <a:gd name="connsiteX2" fmla="*/ 322002 w 1707695"/>
                <a:gd name="connsiteY2" fmla="*/ 0 h 1087309"/>
                <a:gd name="connsiteX3" fmla="*/ 0 w 1707695"/>
                <a:gd name="connsiteY3" fmla="*/ 163384 h 1087309"/>
                <a:gd name="connsiteX4" fmla="*/ 1390843 w 1707695"/>
                <a:gd name="connsiteY4" fmla="*/ 1087309 h 1087309"/>
                <a:gd name="connsiteX0" fmla="*/ 1390843 w 1707695"/>
                <a:gd name="connsiteY0" fmla="*/ 1073022 h 1073022"/>
                <a:gd name="connsiteX1" fmla="*/ 1707695 w 1707695"/>
                <a:gd name="connsiteY1" fmla="*/ 867747 h 1073022"/>
                <a:gd name="connsiteX2" fmla="*/ 322002 w 1707695"/>
                <a:gd name="connsiteY2" fmla="*/ 0 h 1073022"/>
                <a:gd name="connsiteX3" fmla="*/ 0 w 1707695"/>
                <a:gd name="connsiteY3" fmla="*/ 163384 h 1073022"/>
                <a:gd name="connsiteX4" fmla="*/ 1390843 w 1707695"/>
                <a:gd name="connsiteY4" fmla="*/ 1073022 h 1073022"/>
                <a:gd name="connsiteX0" fmla="*/ 1381318 w 1698170"/>
                <a:gd name="connsiteY0" fmla="*/ 1073022 h 1073022"/>
                <a:gd name="connsiteX1" fmla="*/ 1698170 w 1698170"/>
                <a:gd name="connsiteY1" fmla="*/ 867747 h 1073022"/>
                <a:gd name="connsiteX2" fmla="*/ 312477 w 1698170"/>
                <a:gd name="connsiteY2" fmla="*/ 0 h 1073022"/>
                <a:gd name="connsiteX3" fmla="*/ 0 w 1698170"/>
                <a:gd name="connsiteY3" fmla="*/ 168146 h 1073022"/>
                <a:gd name="connsiteX4" fmla="*/ 1381318 w 1698170"/>
                <a:gd name="connsiteY4" fmla="*/ 1073022 h 1073022"/>
                <a:gd name="connsiteX0" fmla="*/ 1386080 w 1702932"/>
                <a:gd name="connsiteY0" fmla="*/ 1073022 h 1073022"/>
                <a:gd name="connsiteX1" fmla="*/ 1702932 w 1702932"/>
                <a:gd name="connsiteY1" fmla="*/ 867747 h 1073022"/>
                <a:gd name="connsiteX2" fmla="*/ 317239 w 1702932"/>
                <a:gd name="connsiteY2" fmla="*/ 0 h 1073022"/>
                <a:gd name="connsiteX3" fmla="*/ 0 w 1702932"/>
                <a:gd name="connsiteY3" fmla="*/ 163384 h 1073022"/>
                <a:gd name="connsiteX4" fmla="*/ 1386080 w 1702932"/>
                <a:gd name="connsiteY4" fmla="*/ 1073022 h 1073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2932" h="1073022">
                  <a:moveTo>
                    <a:pt x="1386080" y="1073022"/>
                  </a:moveTo>
                  <a:lnTo>
                    <a:pt x="1702932" y="867747"/>
                  </a:lnTo>
                  <a:lnTo>
                    <a:pt x="317239" y="0"/>
                  </a:lnTo>
                  <a:lnTo>
                    <a:pt x="0" y="163384"/>
                  </a:lnTo>
                  <a:lnTo>
                    <a:pt x="1386080" y="107302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E45D386-48EF-4135-8C5E-C22398408FFB}"/>
                </a:ext>
              </a:extLst>
            </p:cNvPr>
            <p:cNvSpPr txBox="1"/>
            <p:nvPr/>
          </p:nvSpPr>
          <p:spPr>
            <a:xfrm rot="1944617">
              <a:off x="7327542" y="4434083"/>
              <a:ext cx="15765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127 Strips/CBC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819316C-1DF4-4492-A56E-FF37E2C3690C}"/>
                </a:ext>
              </a:extLst>
            </p:cNvPr>
            <p:cNvCxnSpPr/>
            <p:nvPr/>
          </p:nvCxnSpPr>
          <p:spPr>
            <a:xfrm flipH="1">
              <a:off x="8109971" y="1914798"/>
              <a:ext cx="2516507" cy="5578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F47BBDB-B585-43E5-B857-16119A6EFDCD}"/>
                </a:ext>
              </a:extLst>
            </p:cNvPr>
            <p:cNvSpPr txBox="1"/>
            <p:nvPr/>
          </p:nvSpPr>
          <p:spPr>
            <a:xfrm>
              <a:off x="2718412" y="4036438"/>
              <a:ext cx="4185615" cy="2363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GB" sz="1600" b="1" dirty="0">
                  <a:solidFill>
                    <a:srgbClr val="002060"/>
                  </a:solidFill>
                </a:rPr>
                <a:t>Each 2S Module: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060"/>
                  </a:solidFill>
                </a:rPr>
                <a:t>Sensor Area ~100 cm</a:t>
              </a:r>
              <a:r>
                <a:rPr lang="en-GB" sz="1600" baseline="30000" dirty="0">
                  <a:solidFill>
                    <a:srgbClr val="002060"/>
                  </a:solidFill>
                </a:rPr>
                <a:t>2</a:t>
              </a:r>
              <a:endParaRPr lang="en-GB" sz="1600" dirty="0">
                <a:solidFill>
                  <a:srgbClr val="002060"/>
                </a:solidFill>
              </a:endParaRP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060"/>
                  </a:solidFill>
                </a:rPr>
                <a:t>16 CBCs, each reading 254 strips</a:t>
              </a:r>
            </a:p>
            <a:p>
              <a:pPr>
                <a:spcBef>
                  <a:spcPts val="600"/>
                </a:spcBef>
              </a:pPr>
              <a:r>
                <a:rPr lang="en-GB" sz="1600" dirty="0">
                  <a:solidFill>
                    <a:srgbClr val="002060"/>
                  </a:solidFill>
                </a:rPr>
                <a:t>       (127 from top &amp; bottom sensors)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060"/>
                  </a:solidFill>
                </a:rPr>
                <a:t>4064 Channels in total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2060"/>
                  </a:solidFill>
                  <a:ea typeface="ＭＳ Ｐゴシック" pitchFamily="-110" charset="-128"/>
                </a:rPr>
                <a:t>Readout both L1 triggered data &amp; Primitive trigger data</a:t>
              </a:r>
              <a:endParaRPr lang="en-GB" sz="1600" dirty="0">
                <a:solidFill>
                  <a:srgbClr val="002060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40815AF-A537-4899-A3A1-35E59AB77290}"/>
                </a:ext>
              </a:extLst>
            </p:cNvPr>
            <p:cNvSpPr/>
            <p:nvPr/>
          </p:nvSpPr>
          <p:spPr>
            <a:xfrm>
              <a:off x="10165605" y="5732741"/>
              <a:ext cx="1456085" cy="369332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FF00"/>
                  </a:solidFill>
                </a:rPr>
                <a:t>IC &amp; RAL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0350639-0FEC-4109-8430-7EC8DC8D5DB1}"/>
              </a:ext>
            </a:extLst>
          </p:cNvPr>
          <p:cNvGrpSpPr/>
          <p:nvPr/>
        </p:nvGrpSpPr>
        <p:grpSpPr>
          <a:xfrm>
            <a:off x="300978" y="1488728"/>
            <a:ext cx="7208617" cy="1189584"/>
            <a:chOff x="998259" y="912483"/>
            <a:chExt cx="7964772" cy="131436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5B8CD53-9DC8-43AA-86B5-6CF690ABAA60}"/>
                </a:ext>
              </a:extLst>
            </p:cNvPr>
            <p:cNvGrpSpPr/>
            <p:nvPr/>
          </p:nvGrpSpPr>
          <p:grpSpPr>
            <a:xfrm>
              <a:off x="1679510" y="912483"/>
              <a:ext cx="6372399" cy="1314367"/>
              <a:chOff x="1679510" y="1089772"/>
              <a:chExt cx="6372399" cy="131436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6BB0F8EE-9007-40E7-A7D8-4FEF85FEF011}"/>
                  </a:ext>
                </a:extLst>
              </p:cNvPr>
              <p:cNvGrpSpPr/>
              <p:nvPr/>
            </p:nvGrpSpPr>
            <p:grpSpPr>
              <a:xfrm>
                <a:off x="1679510" y="1511176"/>
                <a:ext cx="5057192" cy="651073"/>
                <a:chOff x="1679510" y="941985"/>
                <a:chExt cx="5057192" cy="651073"/>
              </a:xfrm>
            </p:grpSpPr>
            <p:sp>
              <p:nvSpPr>
                <p:cNvPr id="61" name="Freeform 28">
                  <a:extLst>
                    <a:ext uri="{FF2B5EF4-FFF2-40B4-BE49-F238E27FC236}">
                      <a16:creationId xmlns:a16="http://schemas.microsoft.com/office/drawing/2014/main" id="{4940470A-AD8B-4AA2-A989-750C6F91DCF0}"/>
                    </a:ext>
                  </a:extLst>
                </p:cNvPr>
                <p:cNvSpPr/>
                <p:nvPr/>
              </p:nvSpPr>
              <p:spPr>
                <a:xfrm flipV="1">
                  <a:off x="3378885" y="941985"/>
                  <a:ext cx="650082" cy="177671"/>
                </a:xfrm>
                <a:custGeom>
                  <a:avLst/>
                  <a:gdLst>
                    <a:gd name="connsiteX0" fmla="*/ 0 w 628650"/>
                    <a:gd name="connsiteY0" fmla="*/ 18410 h 170813"/>
                    <a:gd name="connsiteX1" fmla="*/ 66675 w 628650"/>
                    <a:gd name="connsiteY1" fmla="*/ 18410 h 170813"/>
                    <a:gd name="connsiteX2" fmla="*/ 314325 w 628650"/>
                    <a:gd name="connsiteY2" fmla="*/ 170810 h 170813"/>
                    <a:gd name="connsiteX3" fmla="*/ 561975 w 628650"/>
                    <a:gd name="connsiteY3" fmla="*/ 13647 h 170813"/>
                    <a:gd name="connsiteX4" fmla="*/ 628650 w 628650"/>
                    <a:gd name="connsiteY4" fmla="*/ 18410 h 170813"/>
                    <a:gd name="connsiteX0" fmla="*/ 0 w 628650"/>
                    <a:gd name="connsiteY0" fmla="*/ 21166 h 173569"/>
                    <a:gd name="connsiteX1" fmla="*/ 66675 w 628650"/>
                    <a:gd name="connsiteY1" fmla="*/ 11641 h 173569"/>
                    <a:gd name="connsiteX2" fmla="*/ 314325 w 628650"/>
                    <a:gd name="connsiteY2" fmla="*/ 173566 h 173569"/>
                    <a:gd name="connsiteX3" fmla="*/ 561975 w 628650"/>
                    <a:gd name="connsiteY3" fmla="*/ 16403 h 173569"/>
                    <a:gd name="connsiteX4" fmla="*/ 628650 w 628650"/>
                    <a:gd name="connsiteY4" fmla="*/ 21166 h 173569"/>
                    <a:gd name="connsiteX0" fmla="*/ 0 w 635794"/>
                    <a:gd name="connsiteY0" fmla="*/ 18115 h 175281"/>
                    <a:gd name="connsiteX1" fmla="*/ 73819 w 635794"/>
                    <a:gd name="connsiteY1" fmla="*/ 13353 h 175281"/>
                    <a:gd name="connsiteX2" fmla="*/ 321469 w 635794"/>
                    <a:gd name="connsiteY2" fmla="*/ 175278 h 175281"/>
                    <a:gd name="connsiteX3" fmla="*/ 569119 w 635794"/>
                    <a:gd name="connsiteY3" fmla="*/ 18115 h 175281"/>
                    <a:gd name="connsiteX4" fmla="*/ 635794 w 635794"/>
                    <a:gd name="connsiteY4" fmla="*/ 22878 h 175281"/>
                    <a:gd name="connsiteX0" fmla="*/ 0 w 635794"/>
                    <a:gd name="connsiteY0" fmla="*/ 20504 h 177670"/>
                    <a:gd name="connsiteX1" fmla="*/ 73819 w 635794"/>
                    <a:gd name="connsiteY1" fmla="*/ 15742 h 177670"/>
                    <a:gd name="connsiteX2" fmla="*/ 321469 w 635794"/>
                    <a:gd name="connsiteY2" fmla="*/ 177667 h 177670"/>
                    <a:gd name="connsiteX3" fmla="*/ 569119 w 635794"/>
                    <a:gd name="connsiteY3" fmla="*/ 10979 h 177670"/>
                    <a:gd name="connsiteX4" fmla="*/ 635794 w 635794"/>
                    <a:gd name="connsiteY4" fmla="*/ 25267 h 177670"/>
                    <a:gd name="connsiteX0" fmla="*/ 0 w 650082"/>
                    <a:gd name="connsiteY0" fmla="*/ 23864 h 181030"/>
                    <a:gd name="connsiteX1" fmla="*/ 73819 w 650082"/>
                    <a:gd name="connsiteY1" fmla="*/ 19102 h 181030"/>
                    <a:gd name="connsiteX2" fmla="*/ 321469 w 650082"/>
                    <a:gd name="connsiteY2" fmla="*/ 181027 h 181030"/>
                    <a:gd name="connsiteX3" fmla="*/ 569119 w 650082"/>
                    <a:gd name="connsiteY3" fmla="*/ 14339 h 181030"/>
                    <a:gd name="connsiteX4" fmla="*/ 650082 w 650082"/>
                    <a:gd name="connsiteY4" fmla="*/ 19102 h 181030"/>
                    <a:gd name="connsiteX0" fmla="*/ 0 w 650082"/>
                    <a:gd name="connsiteY0" fmla="*/ 20505 h 177671"/>
                    <a:gd name="connsiteX1" fmla="*/ 73819 w 650082"/>
                    <a:gd name="connsiteY1" fmla="*/ 15743 h 177671"/>
                    <a:gd name="connsiteX2" fmla="*/ 321469 w 650082"/>
                    <a:gd name="connsiteY2" fmla="*/ 177668 h 177671"/>
                    <a:gd name="connsiteX3" fmla="*/ 569119 w 650082"/>
                    <a:gd name="connsiteY3" fmla="*/ 10980 h 177671"/>
                    <a:gd name="connsiteX4" fmla="*/ 650082 w 650082"/>
                    <a:gd name="connsiteY4" fmla="*/ 25268 h 177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0082" h="177671">
                      <a:moveTo>
                        <a:pt x="0" y="20505"/>
                      </a:moveTo>
                      <a:cubicBezTo>
                        <a:pt x="7144" y="7805"/>
                        <a:pt x="20241" y="-10451"/>
                        <a:pt x="73819" y="15743"/>
                      </a:cubicBezTo>
                      <a:cubicBezTo>
                        <a:pt x="127397" y="41937"/>
                        <a:pt x="238919" y="178462"/>
                        <a:pt x="321469" y="177668"/>
                      </a:cubicBezTo>
                      <a:cubicBezTo>
                        <a:pt x="404019" y="176874"/>
                        <a:pt x="514350" y="36380"/>
                        <a:pt x="569119" y="10980"/>
                      </a:cubicBezTo>
                      <a:cubicBezTo>
                        <a:pt x="623888" y="-14420"/>
                        <a:pt x="642938" y="10186"/>
                        <a:pt x="650082" y="25268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62" name="Freeform 27">
                  <a:extLst>
                    <a:ext uri="{FF2B5EF4-FFF2-40B4-BE49-F238E27FC236}">
                      <a16:creationId xmlns:a16="http://schemas.microsoft.com/office/drawing/2014/main" id="{DF5AD0E2-B85C-499B-A6C7-20975DA14BDD}"/>
                    </a:ext>
                  </a:extLst>
                </p:cNvPr>
                <p:cNvSpPr/>
                <p:nvPr/>
              </p:nvSpPr>
              <p:spPr>
                <a:xfrm>
                  <a:off x="3383756" y="1415387"/>
                  <a:ext cx="650082" cy="177671"/>
                </a:xfrm>
                <a:custGeom>
                  <a:avLst/>
                  <a:gdLst>
                    <a:gd name="connsiteX0" fmla="*/ 0 w 628650"/>
                    <a:gd name="connsiteY0" fmla="*/ 18410 h 170813"/>
                    <a:gd name="connsiteX1" fmla="*/ 66675 w 628650"/>
                    <a:gd name="connsiteY1" fmla="*/ 18410 h 170813"/>
                    <a:gd name="connsiteX2" fmla="*/ 314325 w 628650"/>
                    <a:gd name="connsiteY2" fmla="*/ 170810 h 170813"/>
                    <a:gd name="connsiteX3" fmla="*/ 561975 w 628650"/>
                    <a:gd name="connsiteY3" fmla="*/ 13647 h 170813"/>
                    <a:gd name="connsiteX4" fmla="*/ 628650 w 628650"/>
                    <a:gd name="connsiteY4" fmla="*/ 18410 h 170813"/>
                    <a:gd name="connsiteX0" fmla="*/ 0 w 628650"/>
                    <a:gd name="connsiteY0" fmla="*/ 21166 h 173569"/>
                    <a:gd name="connsiteX1" fmla="*/ 66675 w 628650"/>
                    <a:gd name="connsiteY1" fmla="*/ 11641 h 173569"/>
                    <a:gd name="connsiteX2" fmla="*/ 314325 w 628650"/>
                    <a:gd name="connsiteY2" fmla="*/ 173566 h 173569"/>
                    <a:gd name="connsiteX3" fmla="*/ 561975 w 628650"/>
                    <a:gd name="connsiteY3" fmla="*/ 16403 h 173569"/>
                    <a:gd name="connsiteX4" fmla="*/ 628650 w 628650"/>
                    <a:gd name="connsiteY4" fmla="*/ 21166 h 173569"/>
                    <a:gd name="connsiteX0" fmla="*/ 0 w 635794"/>
                    <a:gd name="connsiteY0" fmla="*/ 18115 h 175281"/>
                    <a:gd name="connsiteX1" fmla="*/ 73819 w 635794"/>
                    <a:gd name="connsiteY1" fmla="*/ 13353 h 175281"/>
                    <a:gd name="connsiteX2" fmla="*/ 321469 w 635794"/>
                    <a:gd name="connsiteY2" fmla="*/ 175278 h 175281"/>
                    <a:gd name="connsiteX3" fmla="*/ 569119 w 635794"/>
                    <a:gd name="connsiteY3" fmla="*/ 18115 h 175281"/>
                    <a:gd name="connsiteX4" fmla="*/ 635794 w 635794"/>
                    <a:gd name="connsiteY4" fmla="*/ 22878 h 175281"/>
                    <a:gd name="connsiteX0" fmla="*/ 0 w 635794"/>
                    <a:gd name="connsiteY0" fmla="*/ 20504 h 177670"/>
                    <a:gd name="connsiteX1" fmla="*/ 73819 w 635794"/>
                    <a:gd name="connsiteY1" fmla="*/ 15742 h 177670"/>
                    <a:gd name="connsiteX2" fmla="*/ 321469 w 635794"/>
                    <a:gd name="connsiteY2" fmla="*/ 177667 h 177670"/>
                    <a:gd name="connsiteX3" fmla="*/ 569119 w 635794"/>
                    <a:gd name="connsiteY3" fmla="*/ 10979 h 177670"/>
                    <a:gd name="connsiteX4" fmla="*/ 635794 w 635794"/>
                    <a:gd name="connsiteY4" fmla="*/ 25267 h 177670"/>
                    <a:gd name="connsiteX0" fmla="*/ 0 w 650082"/>
                    <a:gd name="connsiteY0" fmla="*/ 23864 h 181030"/>
                    <a:gd name="connsiteX1" fmla="*/ 73819 w 650082"/>
                    <a:gd name="connsiteY1" fmla="*/ 19102 h 181030"/>
                    <a:gd name="connsiteX2" fmla="*/ 321469 w 650082"/>
                    <a:gd name="connsiteY2" fmla="*/ 181027 h 181030"/>
                    <a:gd name="connsiteX3" fmla="*/ 569119 w 650082"/>
                    <a:gd name="connsiteY3" fmla="*/ 14339 h 181030"/>
                    <a:gd name="connsiteX4" fmla="*/ 650082 w 650082"/>
                    <a:gd name="connsiteY4" fmla="*/ 19102 h 181030"/>
                    <a:gd name="connsiteX0" fmla="*/ 0 w 650082"/>
                    <a:gd name="connsiteY0" fmla="*/ 20505 h 177671"/>
                    <a:gd name="connsiteX1" fmla="*/ 73819 w 650082"/>
                    <a:gd name="connsiteY1" fmla="*/ 15743 h 177671"/>
                    <a:gd name="connsiteX2" fmla="*/ 321469 w 650082"/>
                    <a:gd name="connsiteY2" fmla="*/ 177668 h 177671"/>
                    <a:gd name="connsiteX3" fmla="*/ 569119 w 650082"/>
                    <a:gd name="connsiteY3" fmla="*/ 10980 h 177671"/>
                    <a:gd name="connsiteX4" fmla="*/ 650082 w 650082"/>
                    <a:gd name="connsiteY4" fmla="*/ 25268 h 177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0082" h="177671">
                      <a:moveTo>
                        <a:pt x="0" y="20505"/>
                      </a:moveTo>
                      <a:cubicBezTo>
                        <a:pt x="7144" y="7805"/>
                        <a:pt x="20241" y="-10451"/>
                        <a:pt x="73819" y="15743"/>
                      </a:cubicBezTo>
                      <a:cubicBezTo>
                        <a:pt x="127397" y="41937"/>
                        <a:pt x="238919" y="178462"/>
                        <a:pt x="321469" y="177668"/>
                      </a:cubicBezTo>
                      <a:cubicBezTo>
                        <a:pt x="404019" y="176874"/>
                        <a:pt x="514350" y="36380"/>
                        <a:pt x="569119" y="10980"/>
                      </a:cubicBezTo>
                      <a:cubicBezTo>
                        <a:pt x="623888" y="-14420"/>
                        <a:pt x="642938" y="10186"/>
                        <a:pt x="650082" y="25268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5DAD65CD-A8FD-48C0-B647-DD4C1C59AA82}"/>
                    </a:ext>
                  </a:extLst>
                </p:cNvPr>
                <p:cNvGrpSpPr/>
                <p:nvPr/>
              </p:nvGrpSpPr>
              <p:grpSpPr>
                <a:xfrm>
                  <a:off x="5215805" y="1066052"/>
                  <a:ext cx="762002" cy="55984"/>
                  <a:chOff x="5215805" y="1066052"/>
                  <a:chExt cx="762002" cy="55984"/>
                </a:xfrm>
              </p:grpSpPr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0FFE04C6-D290-43A1-826D-A0C167FED394}"/>
                      </a:ext>
                    </a:extLst>
                  </p:cNvPr>
                  <p:cNvSpPr/>
                  <p:nvPr/>
                </p:nvSpPr>
                <p:spPr>
                  <a:xfrm>
                    <a:off x="5215805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1CB15506-36AC-426E-9E74-D3528B14F4A4}"/>
                      </a:ext>
                    </a:extLst>
                  </p:cNvPr>
                  <p:cNvSpPr/>
                  <p:nvPr/>
                </p:nvSpPr>
                <p:spPr>
                  <a:xfrm>
                    <a:off x="5302891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87305592-9E4A-42E1-96BA-6C4E50F7231F}"/>
                      </a:ext>
                    </a:extLst>
                  </p:cNvPr>
                  <p:cNvSpPr/>
                  <p:nvPr/>
                </p:nvSpPr>
                <p:spPr>
                  <a:xfrm>
                    <a:off x="5389977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7" name="Oval 76">
                    <a:extLst>
                      <a:ext uri="{FF2B5EF4-FFF2-40B4-BE49-F238E27FC236}">
                        <a16:creationId xmlns:a16="http://schemas.microsoft.com/office/drawing/2014/main" id="{EF26E020-55C0-4C13-8FF2-15F1B671B816}"/>
                      </a:ext>
                    </a:extLst>
                  </p:cNvPr>
                  <p:cNvSpPr/>
                  <p:nvPr/>
                </p:nvSpPr>
                <p:spPr>
                  <a:xfrm>
                    <a:off x="5477063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8" name="Oval 77">
                    <a:extLst>
                      <a:ext uri="{FF2B5EF4-FFF2-40B4-BE49-F238E27FC236}">
                        <a16:creationId xmlns:a16="http://schemas.microsoft.com/office/drawing/2014/main" id="{0C62289D-B3B2-42C9-8AA4-444F8CA9C93E}"/>
                      </a:ext>
                    </a:extLst>
                  </p:cNvPr>
                  <p:cNvSpPr/>
                  <p:nvPr/>
                </p:nvSpPr>
                <p:spPr>
                  <a:xfrm>
                    <a:off x="5564149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9" name="Oval 78">
                    <a:extLst>
                      <a:ext uri="{FF2B5EF4-FFF2-40B4-BE49-F238E27FC236}">
                        <a16:creationId xmlns:a16="http://schemas.microsoft.com/office/drawing/2014/main" id="{69262E54-778B-4544-BA99-CD033388EE2D}"/>
                      </a:ext>
                    </a:extLst>
                  </p:cNvPr>
                  <p:cNvSpPr/>
                  <p:nvPr/>
                </p:nvSpPr>
                <p:spPr>
                  <a:xfrm>
                    <a:off x="5651235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1E1D10EB-0E6D-49E6-B19E-6526A257DBBE}"/>
                      </a:ext>
                    </a:extLst>
                  </p:cNvPr>
                  <p:cNvSpPr/>
                  <p:nvPr/>
                </p:nvSpPr>
                <p:spPr>
                  <a:xfrm>
                    <a:off x="5738321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81" name="Oval 80">
                    <a:extLst>
                      <a:ext uri="{FF2B5EF4-FFF2-40B4-BE49-F238E27FC236}">
                        <a16:creationId xmlns:a16="http://schemas.microsoft.com/office/drawing/2014/main" id="{42E98ACC-06B6-4A09-9D04-CCD9179E2CE1}"/>
                      </a:ext>
                    </a:extLst>
                  </p:cNvPr>
                  <p:cNvSpPr/>
                  <p:nvPr/>
                </p:nvSpPr>
                <p:spPr>
                  <a:xfrm>
                    <a:off x="5825407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0DD0949C-B1D8-46D8-8794-DC7439AE9FE2}"/>
                      </a:ext>
                    </a:extLst>
                  </p:cNvPr>
                  <p:cNvSpPr/>
                  <p:nvPr/>
                </p:nvSpPr>
                <p:spPr>
                  <a:xfrm>
                    <a:off x="5912493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</p:grp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F9478EC5-9CCE-405E-90D9-75D465F5B35F}"/>
                    </a:ext>
                  </a:extLst>
                </p:cNvPr>
                <p:cNvSpPr/>
                <p:nvPr/>
              </p:nvSpPr>
              <p:spPr>
                <a:xfrm>
                  <a:off x="3703926" y="1129009"/>
                  <a:ext cx="280084" cy="273692"/>
                </a:xfrm>
                <a:prstGeom prst="ellipse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AAFFEBDE-3ED4-4B81-9E84-72843BA9CA3D}"/>
                    </a:ext>
                  </a:extLst>
                </p:cNvPr>
                <p:cNvSpPr/>
                <p:nvPr/>
              </p:nvSpPr>
              <p:spPr>
                <a:xfrm>
                  <a:off x="3834882" y="1138333"/>
                  <a:ext cx="279918" cy="25503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174A2D-123D-4D80-9CE2-C092283BFCF8}"/>
                    </a:ext>
                  </a:extLst>
                </p:cNvPr>
                <p:cNvSpPr/>
                <p:nvPr/>
              </p:nvSpPr>
              <p:spPr>
                <a:xfrm>
                  <a:off x="3834882" y="1147665"/>
                  <a:ext cx="2901820" cy="10263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53E9CC66-362A-47AA-B14C-93DB93B931F8}"/>
                    </a:ext>
                  </a:extLst>
                </p:cNvPr>
                <p:cNvSpPr/>
                <p:nvPr/>
              </p:nvSpPr>
              <p:spPr>
                <a:xfrm>
                  <a:off x="3837986" y="1281403"/>
                  <a:ext cx="1219200" cy="10263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000955C4-F142-4878-AE40-B7083B3E77BD}"/>
                    </a:ext>
                  </a:extLst>
                </p:cNvPr>
                <p:cNvCxnSpPr/>
                <p:nvPr/>
              </p:nvCxnSpPr>
              <p:spPr>
                <a:xfrm flipH="1">
                  <a:off x="3834637" y="1129008"/>
                  <a:ext cx="2892734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62098BD2-D56E-4152-A245-F8FF9F20B1AE}"/>
                    </a:ext>
                  </a:extLst>
                </p:cNvPr>
                <p:cNvCxnSpPr/>
                <p:nvPr/>
              </p:nvCxnSpPr>
              <p:spPr>
                <a:xfrm flipH="1">
                  <a:off x="3834637" y="1402701"/>
                  <a:ext cx="1222549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08D0A20-EEA8-4E9F-AB3E-180EA35D2A66}"/>
                    </a:ext>
                  </a:extLst>
                </p:cNvPr>
                <p:cNvSpPr/>
                <p:nvPr/>
              </p:nvSpPr>
              <p:spPr>
                <a:xfrm>
                  <a:off x="5196795" y="1003865"/>
                  <a:ext cx="786901" cy="62207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 w="12700"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589873AF-F4FB-4EA1-91F8-12CC2BBAEC1B}"/>
                    </a:ext>
                  </a:extLst>
                </p:cNvPr>
                <p:cNvSpPr/>
                <p:nvPr/>
              </p:nvSpPr>
              <p:spPr>
                <a:xfrm>
                  <a:off x="1679510" y="1129008"/>
                  <a:ext cx="1931105" cy="62207"/>
                </a:xfrm>
                <a:prstGeom prst="rect">
                  <a:avLst/>
                </a:prstGeom>
                <a:solidFill>
                  <a:srgbClr val="FFC000"/>
                </a:solidFill>
                <a:ln w="127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FDEC2CE1-3529-4219-8182-5786723C137C}"/>
                    </a:ext>
                  </a:extLst>
                </p:cNvPr>
                <p:cNvSpPr/>
                <p:nvPr/>
              </p:nvSpPr>
              <p:spPr>
                <a:xfrm>
                  <a:off x="1682614" y="1346725"/>
                  <a:ext cx="1931105" cy="62207"/>
                </a:xfrm>
                <a:prstGeom prst="rect">
                  <a:avLst/>
                </a:prstGeom>
                <a:solidFill>
                  <a:srgbClr val="FFC000"/>
                </a:solidFill>
                <a:ln w="127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31728CD3-5B87-472D-9E98-8890AA3E7518}"/>
                    </a:ext>
                  </a:extLst>
                </p:cNvPr>
                <p:cNvSpPr/>
                <p:nvPr/>
              </p:nvSpPr>
              <p:spPr>
                <a:xfrm>
                  <a:off x="2391415" y="1205201"/>
                  <a:ext cx="1219200" cy="132193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B1CEF6A-D5BC-44B9-AB28-CA067649AC75}"/>
                  </a:ext>
                </a:extLst>
              </p:cNvPr>
              <p:cNvSpPr txBox="1"/>
              <p:nvPr/>
            </p:nvSpPr>
            <p:spPr>
              <a:xfrm>
                <a:off x="5657537" y="1089772"/>
                <a:ext cx="5148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CBC</a:t>
                </a:r>
              </a:p>
            </p:txBody>
          </p: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29A26AC1-C22E-49D5-A218-C6A2565CD7CB}"/>
                  </a:ext>
                </a:extLst>
              </p:cNvPr>
              <p:cNvCxnSpPr/>
              <p:nvPr/>
            </p:nvCxnSpPr>
            <p:spPr>
              <a:xfrm flipH="1">
                <a:off x="5702553" y="1382477"/>
                <a:ext cx="188168" cy="19057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C791459A-F157-4239-BCE3-3A33F3ACE06E}"/>
                  </a:ext>
                </a:extLst>
              </p:cNvPr>
              <p:cNvCxnSpPr/>
              <p:nvPr/>
            </p:nvCxnSpPr>
            <p:spPr>
              <a:xfrm flipH="1">
                <a:off x="6377468" y="1494451"/>
                <a:ext cx="188168" cy="19057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E6EEA86-7877-4194-A014-5F731476CD22}"/>
                  </a:ext>
                </a:extLst>
              </p:cNvPr>
              <p:cNvSpPr txBox="1"/>
              <p:nvPr/>
            </p:nvSpPr>
            <p:spPr>
              <a:xfrm>
                <a:off x="6309124" y="1197830"/>
                <a:ext cx="14880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Flex PCB Hybrid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9BCE99C-0A35-49C5-99B1-F7EF7D636662}"/>
                  </a:ext>
                </a:extLst>
              </p:cNvPr>
              <p:cNvSpPr txBox="1"/>
              <p:nvPr/>
            </p:nvSpPr>
            <p:spPr>
              <a:xfrm>
                <a:off x="6309124" y="1960108"/>
                <a:ext cx="17427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500</a:t>
                </a:r>
                <a:r>
                  <a:rPr lang="en-GB" sz="1600" dirty="0">
                    <a:latin typeface="Times New Roman"/>
                    <a:cs typeface="Times New Roman"/>
                  </a:rPr>
                  <a:t>µ</a:t>
                </a:r>
                <a:r>
                  <a:rPr lang="en-GB" sz="1600" dirty="0"/>
                  <a:t>m CF Support</a:t>
                </a:r>
              </a:p>
            </p:txBody>
          </p: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31CC9880-E86D-4A3F-AB5A-551C4DFC7AA4}"/>
                  </a:ext>
                </a:extLst>
              </p:cNvPr>
              <p:cNvCxnSpPr/>
              <p:nvPr/>
            </p:nvCxnSpPr>
            <p:spPr>
              <a:xfrm flipH="1" flipV="1">
                <a:off x="6205707" y="1829027"/>
                <a:ext cx="206834" cy="23598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AA1BEF69-2E29-4976-BBD1-8A522D479602}"/>
                  </a:ext>
                </a:extLst>
              </p:cNvPr>
              <p:cNvCxnSpPr/>
              <p:nvPr/>
            </p:nvCxnSpPr>
            <p:spPr>
              <a:xfrm flipH="1" flipV="1">
                <a:off x="5093378" y="1901913"/>
                <a:ext cx="296599" cy="23598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595F33E-F37D-4DBF-B477-DFFF2966B718}"/>
                  </a:ext>
                </a:extLst>
              </p:cNvPr>
              <p:cNvSpPr txBox="1"/>
              <p:nvPr/>
            </p:nvSpPr>
            <p:spPr>
              <a:xfrm>
                <a:off x="5023389" y="2053916"/>
                <a:ext cx="11473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CF Stiffener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48DF344-CD3E-4AEE-929C-3CAA3E8697A9}"/>
                  </a:ext>
                </a:extLst>
              </p:cNvPr>
              <p:cNvSpPr txBox="1"/>
              <p:nvPr/>
            </p:nvSpPr>
            <p:spPr>
              <a:xfrm>
                <a:off x="2645062" y="2065585"/>
                <a:ext cx="7199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Bridge</a:t>
                </a:r>
              </a:p>
            </p:txBody>
          </p: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BECDE030-18D4-440D-8AA7-DF2C31683284}"/>
                  </a:ext>
                </a:extLst>
              </p:cNvPr>
              <p:cNvCxnSpPr/>
              <p:nvPr/>
            </p:nvCxnSpPr>
            <p:spPr>
              <a:xfrm flipH="1" flipV="1">
                <a:off x="2890300" y="1850594"/>
                <a:ext cx="110715" cy="28730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BECB3D4-794D-4001-86F1-A8BBF4CAC95E}"/>
                  </a:ext>
                </a:extLst>
              </p:cNvPr>
              <p:cNvSpPr txBox="1"/>
              <p:nvPr/>
            </p:nvSpPr>
            <p:spPr>
              <a:xfrm>
                <a:off x="1828296" y="1155089"/>
                <a:ext cx="13944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Silicon sensors</a:t>
                </a:r>
              </a:p>
            </p:txBody>
          </p: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91E58B44-FF4F-4E81-B57A-F310057B6EE4}"/>
                  </a:ext>
                </a:extLst>
              </p:cNvPr>
              <p:cNvCxnSpPr/>
              <p:nvPr/>
            </p:nvCxnSpPr>
            <p:spPr>
              <a:xfrm flipH="1">
                <a:off x="2048063" y="1459104"/>
                <a:ext cx="188168" cy="21371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14B63E3D-F235-42B3-AB2E-1A45BAD842D0}"/>
                  </a:ext>
                </a:extLst>
              </p:cNvPr>
              <p:cNvCxnSpPr/>
              <p:nvPr/>
            </p:nvCxnSpPr>
            <p:spPr>
              <a:xfrm flipH="1">
                <a:off x="2078770" y="1459104"/>
                <a:ext cx="157461" cy="43810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80D08BC-F435-41A0-8438-41E2982CD563}"/>
                </a:ext>
              </a:extLst>
            </p:cNvPr>
            <p:cNvSpPr txBox="1"/>
            <p:nvPr/>
          </p:nvSpPr>
          <p:spPr>
            <a:xfrm>
              <a:off x="1031202" y="1588001"/>
              <a:ext cx="6254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Inner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8D4620D-9AE8-486B-907A-1C5C5A15FF7A}"/>
                </a:ext>
              </a:extLst>
            </p:cNvPr>
            <p:cNvSpPr txBox="1"/>
            <p:nvPr/>
          </p:nvSpPr>
          <p:spPr>
            <a:xfrm>
              <a:off x="998259" y="1317884"/>
              <a:ext cx="6697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Outer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7816B06-9211-471D-8326-759AB9286BEC}"/>
                </a:ext>
              </a:extLst>
            </p:cNvPr>
            <p:cNvSpPr txBox="1"/>
            <p:nvPr/>
          </p:nvSpPr>
          <p:spPr>
            <a:xfrm>
              <a:off x="7946406" y="1395767"/>
              <a:ext cx="10166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½ Module</a:t>
              </a:r>
            </a:p>
          </p:txBody>
        </p:sp>
        <p:sp>
          <p:nvSpPr>
            <p:cNvPr id="46" name="Right Arrow 123">
              <a:extLst>
                <a:ext uri="{FF2B5EF4-FFF2-40B4-BE49-F238E27FC236}">
                  <a16:creationId xmlns:a16="http://schemas.microsoft.com/office/drawing/2014/main" id="{1CCEEA5C-78FD-4821-9654-3553AB4F9B3D}"/>
                </a:ext>
              </a:extLst>
            </p:cNvPr>
            <p:cNvSpPr/>
            <p:nvPr/>
          </p:nvSpPr>
          <p:spPr>
            <a:xfrm flipH="1">
              <a:off x="7643052" y="1464585"/>
              <a:ext cx="317662" cy="261257"/>
            </a:xfrm>
            <a:prstGeom prst="right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</p:grpSp>
    </p:spTree>
    <p:extLst>
      <p:ext uri="{BB962C8B-B14F-4D97-AF65-F5344CB8AC3E}">
        <p14:creationId xmlns:p14="http://schemas.microsoft.com/office/powerpoint/2010/main" val="1863009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B8A98-ACD9-49F6-A59C-84847923F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Tracking Trigger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9D8962B-A1C5-49C6-ADF2-CC1F6D80E057}"/>
              </a:ext>
            </a:extLst>
          </p:cNvPr>
          <p:cNvGrpSpPr/>
          <p:nvPr/>
        </p:nvGrpSpPr>
        <p:grpSpPr>
          <a:xfrm>
            <a:off x="978567" y="1301998"/>
            <a:ext cx="10242225" cy="5676318"/>
            <a:chOff x="1196955" y="1378772"/>
            <a:chExt cx="9807927" cy="5435627"/>
          </a:xfrm>
        </p:grpSpPr>
        <p:pic>
          <p:nvPicPr>
            <p:cNvPr id="27" name="Content Placeholder 11">
              <a:extLst>
                <a:ext uri="{FF2B5EF4-FFF2-40B4-BE49-F238E27FC236}">
                  <a16:creationId xmlns:a16="http://schemas.microsoft.com/office/drawing/2014/main" id="{BC82125F-0B7C-45F5-B77F-F98EC70BF8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451"/>
            <a:stretch/>
          </p:blipFill>
          <p:spPr bwMode="auto">
            <a:xfrm>
              <a:off x="1196955" y="1378772"/>
              <a:ext cx="9807927" cy="5348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Left Arrow 13">
              <a:extLst>
                <a:ext uri="{FF2B5EF4-FFF2-40B4-BE49-F238E27FC236}">
                  <a16:creationId xmlns:a16="http://schemas.microsoft.com/office/drawing/2014/main" id="{A695FC87-001A-48C3-A4A8-EFDDF723F77B}"/>
                </a:ext>
              </a:extLst>
            </p:cNvPr>
            <p:cNvSpPr/>
            <p:nvPr/>
          </p:nvSpPr>
          <p:spPr bwMode="auto">
            <a:xfrm>
              <a:off x="1740885" y="4634928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Gb/s </a:t>
              </a:r>
            </a:p>
          </p:txBody>
        </p:sp>
        <p:sp>
          <p:nvSpPr>
            <p:cNvPr id="29" name="Left Arrow 14">
              <a:extLst>
                <a:ext uri="{FF2B5EF4-FFF2-40B4-BE49-F238E27FC236}">
                  <a16:creationId xmlns:a16="http://schemas.microsoft.com/office/drawing/2014/main" id="{59477C52-9E19-4B4E-BF98-757E8FF1C5D4}"/>
                </a:ext>
              </a:extLst>
            </p:cNvPr>
            <p:cNvSpPr/>
            <p:nvPr/>
          </p:nvSpPr>
          <p:spPr bwMode="auto">
            <a:xfrm>
              <a:off x="1740885" y="3147430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Tb/s </a:t>
              </a:r>
            </a:p>
          </p:txBody>
        </p:sp>
        <p:sp>
          <p:nvSpPr>
            <p:cNvPr id="30" name="Left Arrow 15">
              <a:extLst>
                <a:ext uri="{FF2B5EF4-FFF2-40B4-BE49-F238E27FC236}">
                  <a16:creationId xmlns:a16="http://schemas.microsoft.com/office/drawing/2014/main" id="{B5631004-838F-4A9C-A384-343BE43761D6}"/>
                </a:ext>
              </a:extLst>
            </p:cNvPr>
            <p:cNvSpPr/>
            <p:nvPr/>
          </p:nvSpPr>
          <p:spPr bwMode="auto">
            <a:xfrm>
              <a:off x="1740885" y="1644516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Pb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/s </a:t>
              </a:r>
            </a:p>
          </p:txBody>
        </p:sp>
        <p:sp>
          <p:nvSpPr>
            <p:cNvPr id="31" name="Left Arrow 16">
              <a:extLst>
                <a:ext uri="{FF2B5EF4-FFF2-40B4-BE49-F238E27FC236}">
                  <a16:creationId xmlns:a16="http://schemas.microsoft.com/office/drawing/2014/main" id="{99CE5534-8EE3-4A27-A37D-DEAEB28FEEB1}"/>
                </a:ext>
              </a:extLst>
            </p:cNvPr>
            <p:cNvSpPr/>
            <p:nvPr/>
          </p:nvSpPr>
          <p:spPr bwMode="auto">
            <a:xfrm>
              <a:off x="1740885" y="6128177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Mb/s </a:t>
              </a:r>
            </a:p>
          </p:txBody>
        </p:sp>
        <p:sp>
          <p:nvSpPr>
            <p:cNvPr id="33" name="Left Arrow 18">
              <a:extLst>
                <a:ext uri="{FF2B5EF4-FFF2-40B4-BE49-F238E27FC236}">
                  <a16:creationId xmlns:a16="http://schemas.microsoft.com/office/drawing/2014/main" id="{8EF745FB-506F-45C1-91D0-BB10C2389F75}"/>
                </a:ext>
              </a:extLst>
            </p:cNvPr>
            <p:cNvSpPr/>
            <p:nvPr/>
          </p:nvSpPr>
          <p:spPr bwMode="auto">
            <a:xfrm flipH="1">
              <a:off x="9140464" y="4515343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PB/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34" name="Left Arrow 19">
              <a:extLst>
                <a:ext uri="{FF2B5EF4-FFF2-40B4-BE49-F238E27FC236}">
                  <a16:creationId xmlns:a16="http://schemas.microsoft.com/office/drawing/2014/main" id="{B91C8DF8-A41A-4697-AA6E-D904938CCEF1}"/>
                </a:ext>
              </a:extLst>
            </p:cNvPr>
            <p:cNvSpPr/>
            <p:nvPr/>
          </p:nvSpPr>
          <p:spPr bwMode="auto">
            <a:xfrm flipH="1">
              <a:off x="9140464" y="3027844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EB/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5" name="Left Arrow 20">
              <a:extLst>
                <a:ext uri="{FF2B5EF4-FFF2-40B4-BE49-F238E27FC236}">
                  <a16:creationId xmlns:a16="http://schemas.microsoft.com/office/drawing/2014/main" id="{6E4A45D4-4A73-41F7-A2FC-B26B7901C5D7}"/>
                </a:ext>
              </a:extLst>
            </p:cNvPr>
            <p:cNvSpPr/>
            <p:nvPr/>
          </p:nvSpPr>
          <p:spPr bwMode="auto">
            <a:xfrm flipH="1">
              <a:off x="9140464" y="1524930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ZB/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6" name="Left Arrow 21">
              <a:extLst>
                <a:ext uri="{FF2B5EF4-FFF2-40B4-BE49-F238E27FC236}">
                  <a16:creationId xmlns:a16="http://schemas.microsoft.com/office/drawing/2014/main" id="{60642522-22FD-4ACD-9B94-08C319C838C9}"/>
                </a:ext>
              </a:extLst>
            </p:cNvPr>
            <p:cNvSpPr/>
            <p:nvPr/>
          </p:nvSpPr>
          <p:spPr bwMode="auto">
            <a:xfrm flipH="1">
              <a:off x="9140464" y="6008591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TB/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CD083DC-89B2-4E37-96C3-1175DEB37B2D}"/>
                </a:ext>
              </a:extLst>
            </p:cNvPr>
            <p:cNvCxnSpPr/>
            <p:nvPr/>
          </p:nvCxnSpPr>
          <p:spPr>
            <a:xfrm>
              <a:off x="1718192" y="2477407"/>
              <a:ext cx="8491997" cy="0"/>
            </a:xfrm>
            <a:prstGeom prst="line">
              <a:avLst/>
            </a:prstGeom>
            <a:noFill/>
            <a:ln w="28575" cap="flat" cmpd="sng" algn="ctr">
              <a:solidFill>
                <a:srgbClr val="E2E2FF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42" name="Left-Right Arrow 24">
              <a:extLst>
                <a:ext uri="{FF2B5EF4-FFF2-40B4-BE49-F238E27FC236}">
                  <a16:creationId xmlns:a16="http://schemas.microsoft.com/office/drawing/2014/main" id="{74DB1AB1-EAB4-4B5F-85DE-D951CEE6BFEE}"/>
                </a:ext>
              </a:extLst>
            </p:cNvPr>
            <p:cNvSpPr/>
            <p:nvPr/>
          </p:nvSpPr>
          <p:spPr>
            <a:xfrm>
              <a:off x="3262326" y="2192769"/>
              <a:ext cx="2401777" cy="577306"/>
            </a:xfrm>
            <a:prstGeom prst="leftRightArrow">
              <a:avLst/>
            </a:prstGeom>
            <a:solidFill>
              <a:srgbClr val="E2E2FF"/>
            </a:solidFill>
            <a:ln w="25400" cap="flat" cmpd="sng" algn="ctr">
              <a:solidFill>
                <a:srgbClr val="E2E2FF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GB" sz="1200" kern="0" dirty="0">
                  <a:solidFill>
                    <a:srgbClr val="000000"/>
                  </a:solidFill>
                  <a:latin typeface="Century Gothic" pitchFamily="34" charset="0"/>
                </a:rPr>
                <a:t>Tracking Trigger</a:t>
              </a:r>
              <a:endParaRPr kumimoji="1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036BE48-3B87-4A85-B08E-0B9EC3F95A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17189" y="1378772"/>
              <a:ext cx="0" cy="5316042"/>
            </a:xfrm>
            <a:prstGeom prst="line">
              <a:avLst/>
            </a:prstGeom>
            <a:noFill/>
            <a:ln w="28575" cap="flat" cmpd="sng" algn="ctr">
              <a:solidFill>
                <a:srgbClr val="E2E2FF">
                  <a:shade val="95000"/>
                  <a:satMod val="105000"/>
                </a:srgbClr>
              </a:solidFill>
              <a:prstDash val="solid"/>
            </a:ln>
            <a:effectLst/>
          </p:spPr>
        </p:cxnSp>
      </p:grp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0D216876-8326-4E00-93DC-E0C0338951AA}"/>
              </a:ext>
            </a:extLst>
          </p:cNvPr>
          <p:cNvSpPr txBox="1">
            <a:spLocks/>
          </p:cNvSpPr>
          <p:nvPr/>
        </p:nvSpPr>
        <p:spPr>
          <a:xfrm>
            <a:off x="3199561" y="5037938"/>
            <a:ext cx="5941248" cy="762013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/>
              <a:t>~5,000 modules @ 10Gb/s + ~10,000 modules @ 5Gb/s = 100Tb/s = 394 EB/</a:t>
            </a:r>
            <a:r>
              <a:rPr lang="en-GB" dirty="0" err="1"/>
              <a:t>yr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222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408D4-BCD3-4555-B2FC-0BF252F8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Outer tracker 2S modules: Do they work?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3236032-AE87-4B22-A606-F1273DC1B34A}"/>
              </a:ext>
            </a:extLst>
          </p:cNvPr>
          <p:cNvGrpSpPr/>
          <p:nvPr/>
        </p:nvGrpSpPr>
        <p:grpSpPr>
          <a:xfrm>
            <a:off x="119985" y="2518832"/>
            <a:ext cx="5849916" cy="3344745"/>
            <a:chOff x="319265" y="1435802"/>
            <a:chExt cx="5469431" cy="3127199"/>
          </a:xfrm>
        </p:grpSpPr>
        <p:pic>
          <p:nvPicPr>
            <p:cNvPr id="6" name="Picture 41" descr="SDC11988_2_cpd.JPG">
              <a:extLst>
                <a:ext uri="{FF2B5EF4-FFF2-40B4-BE49-F238E27FC236}">
                  <a16:creationId xmlns:a16="http://schemas.microsoft.com/office/drawing/2014/main" id="{1DB480D8-9CD6-4E8A-9426-604018650D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9265" y="1435802"/>
              <a:ext cx="5469431" cy="3127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" name="Parallelogram 103">
              <a:extLst>
                <a:ext uri="{FF2B5EF4-FFF2-40B4-BE49-F238E27FC236}">
                  <a16:creationId xmlns:a16="http://schemas.microsoft.com/office/drawing/2014/main" id="{889310E7-3181-4D27-9DF3-F81765971DE2}"/>
                </a:ext>
              </a:extLst>
            </p:cNvPr>
            <p:cNvSpPr/>
            <p:nvPr/>
          </p:nvSpPr>
          <p:spPr>
            <a:xfrm rot="489154">
              <a:off x="1515600" y="2353638"/>
              <a:ext cx="2104571" cy="566057"/>
            </a:xfrm>
            <a:prstGeom prst="parallelogram">
              <a:avLst>
                <a:gd name="adj" fmla="val 17252"/>
              </a:avLst>
            </a:prstGeom>
            <a:solidFill>
              <a:srgbClr val="FF0000">
                <a:alpha val="75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FFFF00"/>
                  </a:solidFill>
                </a:rPr>
                <a:t>Upper Sensor</a:t>
              </a:r>
            </a:p>
          </p:txBody>
        </p:sp>
        <p:sp>
          <p:nvSpPr>
            <p:cNvPr id="106" name="Parallelogram 105">
              <a:extLst>
                <a:ext uri="{FF2B5EF4-FFF2-40B4-BE49-F238E27FC236}">
                  <a16:creationId xmlns:a16="http://schemas.microsoft.com/office/drawing/2014/main" id="{2FD17C46-1DA6-49E0-937D-FB2CC4B285EE}"/>
                </a:ext>
              </a:extLst>
            </p:cNvPr>
            <p:cNvSpPr/>
            <p:nvPr/>
          </p:nvSpPr>
          <p:spPr>
            <a:xfrm rot="489154">
              <a:off x="1295860" y="3531501"/>
              <a:ext cx="2104571" cy="566057"/>
            </a:xfrm>
            <a:prstGeom prst="parallelogram">
              <a:avLst>
                <a:gd name="adj" fmla="val 17252"/>
              </a:avLst>
            </a:prstGeom>
            <a:solidFill>
              <a:srgbClr val="FF0000">
                <a:alpha val="75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FFFF00"/>
                  </a:solidFill>
                </a:rPr>
                <a:t>Lower Sensor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4588CACB-43E9-4492-B9BE-42E8EC0262CD}"/>
                </a:ext>
              </a:extLst>
            </p:cNvPr>
            <p:cNvCxnSpPr>
              <a:cxnSpLocks/>
              <a:stCxn id="106" idx="1"/>
            </p:cNvCxnSpPr>
            <p:nvPr/>
          </p:nvCxnSpPr>
          <p:spPr>
            <a:xfrm flipH="1" flipV="1">
              <a:off x="2428142" y="3176894"/>
              <a:ext cx="8475" cy="36439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A77BEB4-73A3-4CDA-BC4C-8B760DA6830A}"/>
                </a:ext>
              </a:extLst>
            </p:cNvPr>
            <p:cNvSpPr/>
            <p:nvPr/>
          </p:nvSpPr>
          <p:spPr>
            <a:xfrm>
              <a:off x="4650321" y="2752456"/>
              <a:ext cx="952106" cy="369332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2× CBC2</a:t>
              </a:r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A6A67C08-1BD6-42FA-9165-29A71C1C1DB0}"/>
                </a:ext>
              </a:extLst>
            </p:cNvPr>
            <p:cNvCxnSpPr>
              <a:cxnSpLocks/>
              <a:stCxn id="109" idx="1"/>
            </p:cNvCxnSpPr>
            <p:nvPr/>
          </p:nvCxnSpPr>
          <p:spPr>
            <a:xfrm flipH="1">
              <a:off x="4290823" y="2937122"/>
              <a:ext cx="35949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F08A2C4-07D2-4A0A-8BC5-7B9283360DF0}"/>
              </a:ext>
            </a:extLst>
          </p:cNvPr>
          <p:cNvGrpSpPr/>
          <p:nvPr/>
        </p:nvGrpSpPr>
        <p:grpSpPr>
          <a:xfrm>
            <a:off x="6218490" y="1451429"/>
            <a:ext cx="5853525" cy="5406571"/>
            <a:chOff x="6250574" y="1451429"/>
            <a:chExt cx="5853525" cy="540657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E951AD-A0B4-4EE3-A631-DA45E7A27C1D}"/>
                </a:ext>
              </a:extLst>
            </p:cNvPr>
            <p:cNvSpPr txBox="1"/>
            <p:nvPr/>
          </p:nvSpPr>
          <p:spPr>
            <a:xfrm>
              <a:off x="6250574" y="1451429"/>
              <a:ext cx="5853525" cy="540657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/>
                <a:t>Stub turn-on curve for 2CBC mini-module at FNAL test-beam</a:t>
              </a: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EF71FC5-35C7-47CE-BF82-FDB8D6737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87645" y="1745770"/>
              <a:ext cx="5579382" cy="5112230"/>
            </a:xfrm>
            <a:prstGeom prst="rect">
              <a:avLst/>
            </a:prstGeom>
          </p:spPr>
        </p:pic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F7062B96-7AE3-405E-A074-05C4BFA34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074050" y="2600885"/>
              <a:ext cx="4590140" cy="2933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92188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0234" t="8378"/>
          <a:stretch/>
        </p:blipFill>
        <p:spPr>
          <a:xfrm>
            <a:off x="4552950" y="1378773"/>
            <a:ext cx="7639050" cy="54792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BD2899-2355-4D4D-9521-301F1D0F7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Calorimeter Endcap design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9DEA9E3-0BB3-48BE-9391-D552AB560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2275"/>
            <a:ext cx="3390900" cy="4651017"/>
          </a:xfrm>
        </p:spPr>
        <p:txBody>
          <a:bodyPr/>
          <a:lstStyle/>
          <a:p>
            <a:r>
              <a:rPr lang="en-GB" dirty="0"/>
              <a:t>3D shower topology and time resolution of  ~30ps</a:t>
            </a:r>
          </a:p>
          <a:p>
            <a:r>
              <a:rPr lang="en-GB" dirty="0"/>
              <a:t>Electromagnetic Endcap (EE)</a:t>
            </a:r>
          </a:p>
          <a:p>
            <a:pPr lvl="1"/>
            <a:r>
              <a:rPr lang="en-GB" dirty="0"/>
              <a:t>28 layers of Silicon sensors in W/Pb absorber (25 X</a:t>
            </a:r>
            <a:r>
              <a:rPr lang="en-GB" baseline="-25000" dirty="0"/>
              <a:t>0</a:t>
            </a:r>
            <a:r>
              <a:rPr lang="en-GB" dirty="0"/>
              <a:t>, 1.7</a:t>
            </a:r>
            <a:r>
              <a:rPr lang="el-GR" dirty="0"/>
              <a:t>λ)</a:t>
            </a:r>
          </a:p>
          <a:p>
            <a:r>
              <a:rPr lang="en-GB" dirty="0"/>
              <a:t>Hadronic Endcap (EH)</a:t>
            </a:r>
          </a:p>
          <a:p>
            <a:pPr lvl="1"/>
            <a:r>
              <a:rPr lang="en-GB" dirty="0"/>
              <a:t>24 layers: 8 silicon + 16 silicon/</a:t>
            </a:r>
            <a:r>
              <a:rPr lang="en-GB" dirty="0" err="1"/>
              <a:t>scint</a:t>
            </a:r>
            <a:r>
              <a:rPr lang="en-GB" dirty="0"/>
              <a:t>. tiles at high/low </a:t>
            </a:r>
            <a:r>
              <a:rPr lang="el-GR" dirty="0"/>
              <a:t>η </a:t>
            </a:r>
            <a:r>
              <a:rPr lang="en-GB" dirty="0"/>
              <a:t>in stainless steel absorber (9</a:t>
            </a:r>
            <a:r>
              <a:rPr lang="el-GR" dirty="0"/>
              <a:t>λ)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820154" y="5075939"/>
            <a:ext cx="4977397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600 m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  <a:r>
              <a:rPr lang="en-US" dirty="0">
                <a:solidFill>
                  <a:srgbClr val="FFFF00"/>
                </a:solidFill>
              </a:rPr>
              <a:t>, 25000 modules , of hexagonal 8” sensors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 ~6M channels of area 0.5 and 1 cm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4618386" y="1648711"/>
            <a:ext cx="4601814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253 </a:t>
            </a:r>
            <a:r>
              <a:rPr lang="en-US" dirty="0" err="1">
                <a:solidFill>
                  <a:srgbClr val="FFFF00"/>
                </a:solidFill>
              </a:rPr>
              <a:t>tonnes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Total power at end of life = 160-180 kW @-30C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08852" y="3016878"/>
            <a:ext cx="2468774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520m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Scint</a:t>
            </a:r>
            <a:r>
              <a:rPr lang="en-US" dirty="0">
                <a:solidFill>
                  <a:srgbClr val="FFFF00"/>
                </a:solidFill>
              </a:rPr>
              <a:t>. Tiles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2x2 and 5x5 cm</a:t>
            </a:r>
            <a:r>
              <a:rPr lang="en-US" baseline="30000" dirty="0">
                <a:solidFill>
                  <a:srgbClr val="FFFF00"/>
                </a:solidFill>
              </a:rPr>
              <a:t>2   </a:t>
            </a:r>
            <a:r>
              <a:rPr lang="en-US" dirty="0">
                <a:solidFill>
                  <a:srgbClr val="FFFF00"/>
                </a:solidFill>
              </a:rPr>
              <a:t>+ </a:t>
            </a:r>
            <a:r>
              <a:rPr lang="en-US" dirty="0" err="1">
                <a:solidFill>
                  <a:srgbClr val="FFFF00"/>
                </a:solidFill>
              </a:rPr>
              <a:t>SiPM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~400k channels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4F4A6E-1CF1-4A3F-B782-8CB127A2C4F5}"/>
              </a:ext>
            </a:extLst>
          </p:cNvPr>
          <p:cNvGrpSpPr/>
          <p:nvPr/>
        </p:nvGrpSpPr>
        <p:grpSpPr>
          <a:xfrm>
            <a:off x="4875841" y="1630047"/>
            <a:ext cx="7316159" cy="5008764"/>
            <a:chOff x="4875841" y="1630047"/>
            <a:chExt cx="7316159" cy="5008764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FEC02F8A-185C-4AA3-BFAC-C175BA40D2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16315" t="10708" r="24922" b="16522"/>
            <a:stretch/>
          </p:blipFill>
          <p:spPr>
            <a:xfrm flipH="1">
              <a:off x="4875841" y="1630047"/>
              <a:ext cx="7043442" cy="5008764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BB8B8FFD-4F82-422C-ACB0-6DDF43265A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75747" t="4666" b="7961"/>
            <a:stretch/>
          </p:blipFill>
          <p:spPr>
            <a:xfrm>
              <a:off x="10962031" y="2671010"/>
              <a:ext cx="1229969" cy="2904469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8621DD7-175A-4358-808A-333967378F9C}"/>
                </a:ext>
              </a:extLst>
            </p:cNvPr>
            <p:cNvSpPr/>
            <p:nvPr/>
          </p:nvSpPr>
          <p:spPr>
            <a:xfrm>
              <a:off x="6007945" y="3752147"/>
              <a:ext cx="4601814" cy="646331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Facing a </a:t>
              </a:r>
              <a:r>
                <a:rPr lang="en-US" dirty="0" err="1">
                  <a:solidFill>
                    <a:srgbClr val="FFFF00"/>
                  </a:solidFill>
                </a:rPr>
                <a:t>MegaGray</a:t>
              </a:r>
              <a:r>
                <a:rPr lang="en-US" dirty="0">
                  <a:solidFill>
                    <a:srgbClr val="FFFF00"/>
                  </a:solidFill>
                </a:rPr>
                <a:t> Dose</a:t>
              </a:r>
            </a:p>
            <a:p>
              <a:r>
                <a:rPr lang="en-US" dirty="0">
                  <a:solidFill>
                    <a:srgbClr val="FFFF00"/>
                  </a:solidFill>
                </a:rPr>
                <a:t>10</a:t>
              </a:r>
              <a:r>
                <a:rPr lang="en-US" baseline="30000" dirty="0">
                  <a:solidFill>
                    <a:srgbClr val="FFFF00"/>
                  </a:solidFill>
                </a:rPr>
                <a:t>16</a:t>
              </a:r>
              <a:r>
                <a:rPr lang="en-US" dirty="0">
                  <a:solidFill>
                    <a:srgbClr val="FFFF00"/>
                  </a:solidFill>
                </a:rPr>
                <a:t> cm</a:t>
              </a:r>
              <a:r>
                <a:rPr lang="en-US" baseline="30000" dirty="0">
                  <a:solidFill>
                    <a:srgbClr val="FFFF00"/>
                  </a:solidFill>
                </a:rPr>
                <a:t>-2</a:t>
              </a:r>
              <a:r>
                <a:rPr lang="en-US" dirty="0">
                  <a:solidFill>
                    <a:srgbClr val="FFFF00"/>
                  </a:solidFill>
                </a:rPr>
                <a:t> 1MeV Neutron equivalent fluence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046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78124ADA-CBCB-4437-8EAB-49BAEAB52D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30" t="4045" r="3926" b="15933"/>
          <a:stretch/>
        </p:blipFill>
        <p:spPr>
          <a:xfrm>
            <a:off x="6539476" y="3392489"/>
            <a:ext cx="5652524" cy="34655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AC97EE-7D6E-4A7D-865D-AAC913DF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621"/>
            <a:ext cx="5546558" cy="1148584"/>
          </a:xfrm>
        </p:spPr>
        <p:txBody>
          <a:bodyPr/>
          <a:lstStyle/>
          <a:p>
            <a:r>
              <a:rPr lang="en-GB" dirty="0"/>
              <a:t>Calorimeter Endcap modules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62686C0-953F-4BF9-8FFE-D97F38615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15063" cy="1814343"/>
          </a:xfrm>
        </p:spPr>
        <p:txBody>
          <a:bodyPr/>
          <a:lstStyle/>
          <a:p>
            <a:r>
              <a:rPr lang="en-GB" dirty="0"/>
              <a:t>593 m2 of silicon</a:t>
            </a:r>
          </a:p>
          <a:p>
            <a:r>
              <a:rPr lang="en-GB" dirty="0"/>
              <a:t>6M </a:t>
            </a:r>
            <a:r>
              <a:rPr lang="en-GB" dirty="0" err="1"/>
              <a:t>ch</a:t>
            </a:r>
            <a:r>
              <a:rPr lang="en-GB" dirty="0"/>
              <a:t>, 0.5 or 1 cm2 cell-size</a:t>
            </a:r>
          </a:p>
          <a:p>
            <a:r>
              <a:rPr lang="en-GB" dirty="0"/>
              <a:t>21,660 modules (8” or 2x6” sensors)</a:t>
            </a:r>
          </a:p>
          <a:p>
            <a:r>
              <a:rPr lang="en-GB" dirty="0"/>
              <a:t>92,000 front-end ASICS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D1D6FA0-F873-47FB-AE54-3CD98FAC76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474" r="5070" b="5077"/>
          <a:stretch/>
        </p:blipFill>
        <p:spPr>
          <a:xfrm>
            <a:off x="6539476" y="0"/>
            <a:ext cx="4899513" cy="339248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1090514-DEA3-427E-A8DA-BFAF3631F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2810" y="3832472"/>
            <a:ext cx="5087517" cy="265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5920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B8A98-ACD9-49F6-A59C-84847923F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High-Granularity Endcap Calorimeters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9D8962B-A1C5-49C6-ADF2-CC1F6D80E057}"/>
              </a:ext>
            </a:extLst>
          </p:cNvPr>
          <p:cNvGrpSpPr/>
          <p:nvPr/>
        </p:nvGrpSpPr>
        <p:grpSpPr>
          <a:xfrm>
            <a:off x="978567" y="1301998"/>
            <a:ext cx="10242225" cy="5676318"/>
            <a:chOff x="1196955" y="1378772"/>
            <a:chExt cx="9807927" cy="5435627"/>
          </a:xfrm>
        </p:grpSpPr>
        <p:pic>
          <p:nvPicPr>
            <p:cNvPr id="27" name="Content Placeholder 11">
              <a:extLst>
                <a:ext uri="{FF2B5EF4-FFF2-40B4-BE49-F238E27FC236}">
                  <a16:creationId xmlns:a16="http://schemas.microsoft.com/office/drawing/2014/main" id="{BC82125F-0B7C-45F5-B77F-F98EC70BF8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451"/>
            <a:stretch/>
          </p:blipFill>
          <p:spPr bwMode="auto">
            <a:xfrm>
              <a:off x="1196955" y="1378772"/>
              <a:ext cx="9807927" cy="5348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Left Arrow 13">
              <a:extLst>
                <a:ext uri="{FF2B5EF4-FFF2-40B4-BE49-F238E27FC236}">
                  <a16:creationId xmlns:a16="http://schemas.microsoft.com/office/drawing/2014/main" id="{A695FC87-001A-48C3-A4A8-EFDDF723F77B}"/>
                </a:ext>
              </a:extLst>
            </p:cNvPr>
            <p:cNvSpPr/>
            <p:nvPr/>
          </p:nvSpPr>
          <p:spPr bwMode="auto">
            <a:xfrm>
              <a:off x="1740885" y="4634928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Gb/s </a:t>
              </a:r>
            </a:p>
          </p:txBody>
        </p:sp>
        <p:sp>
          <p:nvSpPr>
            <p:cNvPr id="29" name="Left Arrow 14">
              <a:extLst>
                <a:ext uri="{FF2B5EF4-FFF2-40B4-BE49-F238E27FC236}">
                  <a16:creationId xmlns:a16="http://schemas.microsoft.com/office/drawing/2014/main" id="{59477C52-9E19-4B4E-BF98-757E8FF1C5D4}"/>
                </a:ext>
              </a:extLst>
            </p:cNvPr>
            <p:cNvSpPr/>
            <p:nvPr/>
          </p:nvSpPr>
          <p:spPr bwMode="auto">
            <a:xfrm>
              <a:off x="1740885" y="3147430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Tb/s </a:t>
              </a:r>
            </a:p>
          </p:txBody>
        </p:sp>
        <p:sp>
          <p:nvSpPr>
            <p:cNvPr id="30" name="Left Arrow 15">
              <a:extLst>
                <a:ext uri="{FF2B5EF4-FFF2-40B4-BE49-F238E27FC236}">
                  <a16:creationId xmlns:a16="http://schemas.microsoft.com/office/drawing/2014/main" id="{B5631004-838F-4A9C-A384-343BE43761D6}"/>
                </a:ext>
              </a:extLst>
            </p:cNvPr>
            <p:cNvSpPr/>
            <p:nvPr/>
          </p:nvSpPr>
          <p:spPr bwMode="auto">
            <a:xfrm>
              <a:off x="1740885" y="1644516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Pb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/s </a:t>
              </a:r>
            </a:p>
          </p:txBody>
        </p:sp>
        <p:sp>
          <p:nvSpPr>
            <p:cNvPr id="31" name="Left Arrow 16">
              <a:extLst>
                <a:ext uri="{FF2B5EF4-FFF2-40B4-BE49-F238E27FC236}">
                  <a16:creationId xmlns:a16="http://schemas.microsoft.com/office/drawing/2014/main" id="{99CE5534-8EE3-4A27-A37D-DEAEB28FEEB1}"/>
                </a:ext>
              </a:extLst>
            </p:cNvPr>
            <p:cNvSpPr/>
            <p:nvPr/>
          </p:nvSpPr>
          <p:spPr bwMode="auto">
            <a:xfrm>
              <a:off x="1740885" y="6128177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Mb/s </a:t>
              </a:r>
            </a:p>
          </p:txBody>
        </p:sp>
        <p:sp>
          <p:nvSpPr>
            <p:cNvPr id="33" name="Left Arrow 18">
              <a:extLst>
                <a:ext uri="{FF2B5EF4-FFF2-40B4-BE49-F238E27FC236}">
                  <a16:creationId xmlns:a16="http://schemas.microsoft.com/office/drawing/2014/main" id="{8EF745FB-506F-45C1-91D0-BB10C2389F75}"/>
                </a:ext>
              </a:extLst>
            </p:cNvPr>
            <p:cNvSpPr/>
            <p:nvPr/>
          </p:nvSpPr>
          <p:spPr bwMode="auto">
            <a:xfrm flipH="1">
              <a:off x="9140464" y="4515343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PB/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34" name="Left Arrow 19">
              <a:extLst>
                <a:ext uri="{FF2B5EF4-FFF2-40B4-BE49-F238E27FC236}">
                  <a16:creationId xmlns:a16="http://schemas.microsoft.com/office/drawing/2014/main" id="{B91C8DF8-A41A-4697-AA6E-D904938CCEF1}"/>
                </a:ext>
              </a:extLst>
            </p:cNvPr>
            <p:cNvSpPr/>
            <p:nvPr/>
          </p:nvSpPr>
          <p:spPr bwMode="auto">
            <a:xfrm flipH="1">
              <a:off x="9140464" y="3027844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EB/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5" name="Left Arrow 20">
              <a:extLst>
                <a:ext uri="{FF2B5EF4-FFF2-40B4-BE49-F238E27FC236}">
                  <a16:creationId xmlns:a16="http://schemas.microsoft.com/office/drawing/2014/main" id="{6E4A45D4-4A73-41F7-A2FC-B26B7901C5D7}"/>
                </a:ext>
              </a:extLst>
            </p:cNvPr>
            <p:cNvSpPr/>
            <p:nvPr/>
          </p:nvSpPr>
          <p:spPr bwMode="auto">
            <a:xfrm flipH="1">
              <a:off x="9140464" y="1524930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ZB/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6" name="Left Arrow 21">
              <a:extLst>
                <a:ext uri="{FF2B5EF4-FFF2-40B4-BE49-F238E27FC236}">
                  <a16:creationId xmlns:a16="http://schemas.microsoft.com/office/drawing/2014/main" id="{60642522-22FD-4ACD-9B94-08C319C838C9}"/>
                </a:ext>
              </a:extLst>
            </p:cNvPr>
            <p:cNvSpPr/>
            <p:nvPr/>
          </p:nvSpPr>
          <p:spPr bwMode="auto">
            <a:xfrm flipH="1">
              <a:off x="9140464" y="6008591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TB/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CD083DC-89B2-4E37-96C3-1175DEB37B2D}"/>
                </a:ext>
              </a:extLst>
            </p:cNvPr>
            <p:cNvCxnSpPr/>
            <p:nvPr/>
          </p:nvCxnSpPr>
          <p:spPr>
            <a:xfrm>
              <a:off x="1718192" y="2584940"/>
              <a:ext cx="8491997" cy="0"/>
            </a:xfrm>
            <a:prstGeom prst="line">
              <a:avLst/>
            </a:prstGeom>
            <a:noFill/>
            <a:ln w="28575" cap="flat" cmpd="sng" algn="ctr">
              <a:solidFill>
                <a:srgbClr val="E2E2FF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42" name="Left-Right Arrow 24">
              <a:extLst>
                <a:ext uri="{FF2B5EF4-FFF2-40B4-BE49-F238E27FC236}">
                  <a16:creationId xmlns:a16="http://schemas.microsoft.com/office/drawing/2014/main" id="{74DB1AB1-EAB4-4B5F-85DE-D951CEE6BFEE}"/>
                </a:ext>
              </a:extLst>
            </p:cNvPr>
            <p:cNvSpPr/>
            <p:nvPr/>
          </p:nvSpPr>
          <p:spPr>
            <a:xfrm>
              <a:off x="3262326" y="2300301"/>
              <a:ext cx="2401777" cy="577306"/>
            </a:xfrm>
            <a:prstGeom prst="leftRightArrow">
              <a:avLst/>
            </a:prstGeom>
            <a:solidFill>
              <a:srgbClr val="E2E2FF"/>
            </a:solidFill>
            <a:ln w="25400" cap="flat" cmpd="sng" algn="ctr">
              <a:solidFill>
                <a:srgbClr val="E2E2FF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GB" sz="1200" kern="0" dirty="0" err="1">
                  <a:solidFill>
                    <a:srgbClr val="000000"/>
                  </a:solidFill>
                  <a:latin typeface="Century Gothic" pitchFamily="34" charset="0"/>
                </a:rPr>
                <a:t>HGcal</a:t>
              </a:r>
              <a:endParaRPr kumimoji="1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036BE48-3B87-4A85-B08E-0B9EC3F95A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1695" y="1378772"/>
              <a:ext cx="0" cy="5316042"/>
            </a:xfrm>
            <a:prstGeom prst="line">
              <a:avLst/>
            </a:prstGeom>
            <a:noFill/>
            <a:ln w="28575" cap="flat" cmpd="sng" algn="ctr">
              <a:solidFill>
                <a:srgbClr val="E2E2FF">
                  <a:shade val="95000"/>
                  <a:satMod val="105000"/>
                </a:srgbClr>
              </a:solidFill>
              <a:prstDash val="solid"/>
            </a:ln>
            <a:effectLst/>
          </p:spPr>
        </p:cxnSp>
      </p:grp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0D216876-8326-4E00-93DC-E0C0338951AA}"/>
              </a:ext>
            </a:extLst>
          </p:cNvPr>
          <p:cNvSpPr txBox="1">
            <a:spLocks/>
          </p:cNvSpPr>
          <p:nvPr/>
        </p:nvSpPr>
        <p:spPr>
          <a:xfrm>
            <a:off x="3199561" y="5037938"/>
            <a:ext cx="5941246" cy="945765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/>
              <a:t>7,500 modules @ 10Gb/s = 75Tb/s ≈ 300 EB/</a:t>
            </a:r>
            <a:r>
              <a:rPr lang="en-GB" dirty="0" err="1"/>
              <a:t>yr</a:t>
            </a:r>
            <a:endParaRPr lang="en-GB" dirty="0"/>
          </a:p>
          <a:p>
            <a:pPr marL="0" indent="0" algn="ctr">
              <a:buNone/>
            </a:pPr>
            <a:r>
              <a:rPr lang="en-GB" dirty="0"/>
              <a:t>(Trigger data only, L1 accepted data on separate fibres)</a:t>
            </a:r>
          </a:p>
        </p:txBody>
      </p:sp>
    </p:spTree>
    <p:extLst>
      <p:ext uri="{BB962C8B-B14F-4D97-AF65-F5344CB8AC3E}">
        <p14:creationId xmlns:p14="http://schemas.microsoft.com/office/powerpoint/2010/main" val="34905971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4DC7482-1A95-4764-88C2-21873F93BD50}"/>
              </a:ext>
            </a:extLst>
          </p:cNvPr>
          <p:cNvSpPr/>
          <p:nvPr/>
        </p:nvSpPr>
        <p:spPr>
          <a:xfrm>
            <a:off x="2983832" y="1378772"/>
            <a:ext cx="9126309" cy="54615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AC97EE-7D6E-4A7D-865D-AAC913DF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Calorimeter Endcap modules: Do they work?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76656A5-6C12-4CDB-8E09-6D3D37668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44250" y="1396406"/>
            <a:ext cx="8965891" cy="546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594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58246"/>
          </a:xfrm>
        </p:spPr>
        <p:txBody>
          <a:bodyPr/>
          <a:lstStyle/>
          <a:p>
            <a:r>
              <a:rPr lang="en-GB" dirty="0"/>
              <a:t>You mean, apart from the small matter of 300Tb/s of data?</a:t>
            </a:r>
          </a:p>
          <a:p>
            <a:r>
              <a:rPr lang="en-GB" dirty="0"/>
              <a:t>So much data it has to be zero-suppressed</a:t>
            </a:r>
          </a:p>
          <a:p>
            <a:pPr lvl="1"/>
            <a:r>
              <a:rPr lang="en-GB" dirty="0"/>
              <a:t>No (or, at least, limited) geometric timing which can be utilized</a:t>
            </a:r>
          </a:p>
          <a:p>
            <a:pPr lvl="1"/>
            <a:r>
              <a:rPr lang="en-GB" dirty="0"/>
              <a:t>Variable data-volume</a:t>
            </a:r>
          </a:p>
          <a:p>
            <a:pPr lvl="2"/>
            <a:r>
              <a:rPr lang="en-GB" dirty="0"/>
              <a:t>Do you handle the worst case? Very inefficient</a:t>
            </a:r>
          </a:p>
          <a:p>
            <a:pPr lvl="2"/>
            <a:r>
              <a:rPr lang="en-GB" dirty="0"/>
              <a:t>Do you handle the average? How do you handle overflows?</a:t>
            </a:r>
          </a:p>
          <a:p>
            <a:r>
              <a:rPr lang="en-GB" dirty="0"/>
              <a:t>We did such a good job at Phase-I, people have very high expectations…</a:t>
            </a:r>
          </a:p>
        </p:txBody>
      </p:sp>
    </p:spTree>
    <p:extLst>
      <p:ext uri="{BB962C8B-B14F-4D97-AF65-F5344CB8AC3E}">
        <p14:creationId xmlns:p14="http://schemas.microsoft.com/office/powerpoint/2010/main" val="370696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7012" cy="413959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013D009-AA52-44C3-AAAD-7F3B555910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494" r="20967" b="4259"/>
          <a:stretch/>
        </p:blipFill>
        <p:spPr>
          <a:xfrm>
            <a:off x="4563329" y="2391307"/>
            <a:ext cx="7539253" cy="4116594"/>
          </a:xfrm>
          <a:prstGeom prst="rect">
            <a:avLst/>
          </a:prstGeom>
        </p:spPr>
      </p:pic>
      <p:pic>
        <p:nvPicPr>
          <p:cNvPr id="1026" name="Picture 2" descr="Image result for hllhc cms tracker tilted">
            <a:extLst>
              <a:ext uri="{FF2B5EF4-FFF2-40B4-BE49-F238E27FC236}">
                <a16:creationId xmlns:a16="http://schemas.microsoft.com/office/drawing/2014/main" id="{908A7B41-46E4-4D52-9D08-0C960F34D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8" y="2391307"/>
            <a:ext cx="4401151" cy="411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0513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7012" cy="880754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91DE64A-853A-4BBC-AEBC-7E67253FF1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86" b="512"/>
          <a:stretch/>
        </p:blipFill>
        <p:spPr>
          <a:xfrm>
            <a:off x="4564440" y="2349274"/>
            <a:ext cx="7028722" cy="41272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</p:spTree>
    <p:extLst>
      <p:ext uri="{BB962C8B-B14F-4D97-AF65-F5344CB8AC3E}">
        <p14:creationId xmlns:p14="http://schemas.microsoft.com/office/powerpoint/2010/main" val="15913408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7012" cy="1347548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2CA906-C102-4579-89EC-BE46F20A2A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47"/>
          <a:stretch/>
        </p:blipFill>
        <p:spPr>
          <a:xfrm>
            <a:off x="4555807" y="2349274"/>
            <a:ext cx="7011748" cy="4127249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C060AD-795F-4A59-8545-AB5FA62B499B}"/>
              </a:ext>
            </a:extLst>
          </p:cNvPr>
          <p:cNvCxnSpPr/>
          <p:nvPr/>
        </p:nvCxnSpPr>
        <p:spPr>
          <a:xfrm>
            <a:off x="8134350" y="2686050"/>
            <a:ext cx="33951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10357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7012" cy="1814343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  <a:p>
            <a:r>
              <a:rPr lang="en-GB" dirty="0"/>
              <a:t>Particle-flow</a:t>
            </a:r>
          </a:p>
        </p:txBody>
      </p:sp>
      <p:pic>
        <p:nvPicPr>
          <p:cNvPr id="2052" name="Picture 4" descr="http://inspirehep.net/record/1685349/files/pf.png">
            <a:extLst>
              <a:ext uri="{FF2B5EF4-FFF2-40B4-BE49-F238E27FC236}">
                <a16:creationId xmlns:a16="http://schemas.microsoft.com/office/drawing/2014/main" id="{F9C7C56C-7F0F-4D6D-9016-45BE5C65A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436" y="4149335"/>
            <a:ext cx="6910316" cy="248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7EEA643-A7C6-4784-9FD5-1DFB77C4D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7506" y="1508331"/>
            <a:ext cx="5731246" cy="251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993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139519" cy="2619692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  <a:p>
            <a:r>
              <a:rPr lang="en-GB" dirty="0"/>
              <a:t>Particle-flow</a:t>
            </a:r>
          </a:p>
          <a:p>
            <a:r>
              <a:rPr lang="en-GB" dirty="0"/>
              <a:t>So, basically, they want event reconstruction</a:t>
            </a:r>
          </a:p>
        </p:txBody>
      </p:sp>
    </p:spTree>
    <p:extLst>
      <p:ext uri="{BB962C8B-B14F-4D97-AF65-F5344CB8AC3E}">
        <p14:creationId xmlns:p14="http://schemas.microsoft.com/office/powerpoint/2010/main" val="27327873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139519" cy="2747932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  <a:p>
            <a:r>
              <a:rPr lang="en-GB" dirty="0"/>
              <a:t>Particle-flow</a:t>
            </a:r>
          </a:p>
          <a:p>
            <a:r>
              <a:rPr lang="en-GB" dirty="0"/>
              <a:t>So, basically, they want event reconstruction</a:t>
            </a:r>
          </a:p>
          <a:p>
            <a:pPr lvl="1"/>
            <a:r>
              <a:rPr lang="en-GB" dirty="0"/>
              <a:t>in under 10</a:t>
            </a:r>
            <a:r>
              <a:rPr lang="el-GR" dirty="0"/>
              <a:t>μ</a:t>
            </a:r>
            <a:r>
              <a:rPr lang="en-GB" dirty="0"/>
              <a:t>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55B06A-D8F3-4120-B938-ACB76657E6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22" t="10927" r="44702" b="13017"/>
          <a:stretch/>
        </p:blipFill>
        <p:spPr>
          <a:xfrm>
            <a:off x="6710151" y="1378772"/>
            <a:ext cx="4767618" cy="546916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B6C1CA-3122-487B-A3B7-038804D0B4D2}"/>
              </a:ext>
            </a:extLst>
          </p:cNvPr>
          <p:cNvCxnSpPr/>
          <p:nvPr/>
        </p:nvCxnSpPr>
        <p:spPr>
          <a:xfrm>
            <a:off x="6710151" y="4546261"/>
            <a:ext cx="422170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189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E03FD-43C2-42DD-BCD5-7C568274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we have stepped up to the plate!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286E4-B7D0-4174-923A-27B3FD974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27331"/>
          </a:xfrm>
        </p:spPr>
        <p:txBody>
          <a:bodyPr/>
          <a:lstStyle/>
          <a:p>
            <a:r>
              <a:rPr lang="en-GB" dirty="0"/>
              <a:t>I used to give the following firmware advice to my students on preserving their sanity:</a:t>
            </a:r>
          </a:p>
          <a:p>
            <a:pPr lvl="1"/>
            <a:r>
              <a:rPr lang="en-GB" dirty="0"/>
              <a:t>Avoid iterative algorithms</a:t>
            </a:r>
          </a:p>
          <a:p>
            <a:pPr lvl="1"/>
            <a:r>
              <a:rPr lang="en-GB" dirty="0"/>
              <a:t>Avoid combinatorics</a:t>
            </a:r>
          </a:p>
          <a:p>
            <a:pPr lvl="1"/>
            <a:r>
              <a:rPr lang="en-GB" dirty="0"/>
              <a:t>Make the data-flow deterministic</a:t>
            </a:r>
          </a:p>
          <a:p>
            <a:pPr lvl="1"/>
            <a:r>
              <a:rPr lang="en-GB" dirty="0"/>
              <a:t>Division is hard, resource hungry and latency intensive</a:t>
            </a:r>
          </a:p>
          <a:p>
            <a:pPr lvl="1"/>
            <a:r>
              <a:rPr lang="en-GB" dirty="0"/>
              <a:t>Floating-point is hard, resource hungry and latency intensive</a:t>
            </a:r>
          </a:p>
        </p:txBody>
      </p:sp>
    </p:spTree>
    <p:extLst>
      <p:ext uri="{BB962C8B-B14F-4D97-AF65-F5344CB8AC3E}">
        <p14:creationId xmlns:p14="http://schemas.microsoft.com/office/powerpoint/2010/main" val="1089801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Users\awr01\Dropbox\Kalman\Looping.png">
            <a:extLst>
              <a:ext uri="{FF2B5EF4-FFF2-40B4-BE49-F238E27FC236}">
                <a16:creationId xmlns:a16="http://schemas.microsoft.com/office/drawing/2014/main" id="{39402EE4-F9AE-4C25-84F7-349CC808D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13" y="4235372"/>
            <a:ext cx="9409654" cy="2616831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5E03FD-43C2-42DD-BCD5-7C568274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we have stepped up to the plate!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286E4-B7D0-4174-923A-27B3FD974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257800" cy="2765885"/>
          </a:xfrm>
        </p:spPr>
        <p:txBody>
          <a:bodyPr/>
          <a:lstStyle/>
          <a:p>
            <a:r>
              <a:rPr lang="en-GB" dirty="0"/>
              <a:t>For track fitter we wrote a full Kalman Filter</a:t>
            </a:r>
          </a:p>
          <a:p>
            <a:pPr lvl="1"/>
            <a:r>
              <a:rPr lang="en-GB" dirty="0"/>
              <a:t>Which is iterative</a:t>
            </a:r>
          </a:p>
          <a:p>
            <a:pPr lvl="1"/>
            <a:r>
              <a:rPr lang="en-GB" dirty="0"/>
              <a:t>Results in combinatorics</a:t>
            </a:r>
          </a:p>
          <a:p>
            <a:pPr lvl="1"/>
            <a:r>
              <a:rPr lang="en-GB" dirty="0"/>
              <a:t>Is data-dependent (pseudo-deterministic)</a:t>
            </a:r>
          </a:p>
          <a:p>
            <a:pPr lvl="1"/>
            <a:r>
              <a:rPr lang="en-GB" dirty="0"/>
              <a:t>Requires a division</a:t>
            </a:r>
          </a:p>
          <a:p>
            <a:pPr lvl="1"/>
            <a:r>
              <a:rPr lang="en-GB" dirty="0"/>
              <a:t>We also played with floating-point  but dropped it in the final version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1527B9-D004-440E-AA1E-54A83D5B665F}"/>
              </a:ext>
            </a:extLst>
          </p:cNvPr>
          <p:cNvGrpSpPr/>
          <p:nvPr/>
        </p:nvGrpSpPr>
        <p:grpSpPr>
          <a:xfrm>
            <a:off x="6556191" y="1340269"/>
            <a:ext cx="5257800" cy="2806187"/>
            <a:chOff x="6026798" y="1444542"/>
            <a:chExt cx="6146152" cy="3280317"/>
          </a:xfrm>
        </p:grpSpPr>
        <p:pic>
          <p:nvPicPr>
            <p:cNvPr id="4" name="Picture 5" descr="C:\Users\awr01\Dropbox\Kalman\KF\KalmanEquations.png">
              <a:extLst>
                <a:ext uri="{FF2B5EF4-FFF2-40B4-BE49-F238E27FC236}">
                  <a16:creationId xmlns:a16="http://schemas.microsoft.com/office/drawing/2014/main" id="{6821DC43-7ECA-48CC-847F-1BE33621E6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6798" y="1444542"/>
              <a:ext cx="6146152" cy="3280317"/>
            </a:xfrm>
            <a:prstGeom prst="rect">
              <a:avLst/>
            </a:prstGeom>
            <a:solidFill>
              <a:schemeClr val="bg1"/>
            </a:solidFill>
            <a:extLst/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BD4450-6F04-4CCC-9F58-B908F42A1EBD}"/>
                </a:ext>
              </a:extLst>
            </p:cNvPr>
            <p:cNvSpPr txBox="1"/>
            <p:nvPr/>
          </p:nvSpPr>
          <p:spPr>
            <a:xfrm rot="16200000">
              <a:off x="5777471" y="2375752"/>
              <a:ext cx="832319" cy="1660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/>
                <a:t>Forecast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0B6C784-2386-464B-92FB-50A3BB05A5D1}"/>
                </a:ext>
              </a:extLst>
            </p:cNvPr>
            <p:cNvSpPr txBox="1"/>
            <p:nvPr/>
          </p:nvSpPr>
          <p:spPr>
            <a:xfrm rot="16200000">
              <a:off x="5777470" y="3599751"/>
              <a:ext cx="832319" cy="1660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/>
                <a:t>Update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71765C-CDD9-40DA-B7DB-1419700A0721}"/>
                </a:ext>
              </a:extLst>
            </p:cNvPr>
            <p:cNvSpPr txBox="1"/>
            <p:nvPr/>
          </p:nvSpPr>
          <p:spPr>
            <a:xfrm rot="16200000">
              <a:off x="6043902" y="1565495"/>
              <a:ext cx="299460" cy="1660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/>
                <a:t>In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449DFA-873A-440C-A882-AFB82F40D3E1}"/>
                </a:ext>
              </a:extLst>
            </p:cNvPr>
            <p:cNvSpPr txBox="1"/>
            <p:nvPr/>
          </p:nvSpPr>
          <p:spPr>
            <a:xfrm rot="16200000">
              <a:off x="6012034" y="4442306"/>
              <a:ext cx="363193" cy="1660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/>
                <a:t>Out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36189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E03FD-43C2-42DD-BCD5-7C568274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we have stepped up to the plate!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286E4-B7D0-4174-923A-27B3FD974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880754"/>
          </a:xfrm>
        </p:spPr>
        <p:txBody>
          <a:bodyPr/>
          <a:lstStyle/>
          <a:p>
            <a:r>
              <a:rPr lang="en-GB" dirty="0"/>
              <a:t>Fits a 4-point track in 1.5</a:t>
            </a:r>
            <a:r>
              <a:rPr lang="el-GR" dirty="0"/>
              <a:t>μ</a:t>
            </a:r>
            <a:r>
              <a:rPr lang="en-GB" dirty="0"/>
              <a:t>s</a:t>
            </a:r>
          </a:p>
          <a:p>
            <a:r>
              <a:rPr lang="en-GB" dirty="0"/>
              <a:t>Matches offline floating-point resolution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F399954-755C-4470-B4F4-84D184DD2DD7}"/>
              </a:ext>
            </a:extLst>
          </p:cNvPr>
          <p:cNvGrpSpPr/>
          <p:nvPr/>
        </p:nvGrpSpPr>
        <p:grpSpPr>
          <a:xfrm>
            <a:off x="-734" y="2967312"/>
            <a:ext cx="12192734" cy="3151842"/>
            <a:chOff x="-734" y="3481662"/>
            <a:chExt cx="12192734" cy="3151842"/>
          </a:xfrm>
        </p:grpSpPr>
        <p:pic>
          <p:nvPicPr>
            <p:cNvPr id="16" name="Picture 2" descr="C:\Users\bekka\Dropbox\Kalman Talk\decreview\decreview\z0resolutionVsEta.png">
              <a:extLst>
                <a:ext uri="{FF2B5EF4-FFF2-40B4-BE49-F238E27FC236}">
                  <a16:creationId xmlns:a16="http://schemas.microsoft.com/office/drawing/2014/main" id="{3316CBD5-2F6A-46F9-98C4-0AF84ADE7A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8" r="2638" b="5158"/>
            <a:stretch/>
          </p:blipFill>
          <p:spPr bwMode="auto">
            <a:xfrm>
              <a:off x="8137357" y="3481662"/>
              <a:ext cx="4054643" cy="3146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bekka\Dropbox\Kalman Talk\decreview\decreview\phi0resolutionVsEta.png">
              <a:extLst>
                <a:ext uri="{FF2B5EF4-FFF2-40B4-BE49-F238E27FC236}">
                  <a16:creationId xmlns:a16="http://schemas.microsoft.com/office/drawing/2014/main" id="{F117C87D-4486-41D2-A2DB-41EA58CD90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5" r="2464" b="5129"/>
            <a:stretch/>
          </p:blipFill>
          <p:spPr bwMode="auto">
            <a:xfrm>
              <a:off x="-734" y="3481663"/>
              <a:ext cx="4054643" cy="3151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:\Users\bekka\Dropbox\Kalman Talk\decreview\decreview\qoverptresolutionVsEta.png">
              <a:extLst>
                <a:ext uri="{FF2B5EF4-FFF2-40B4-BE49-F238E27FC236}">
                  <a16:creationId xmlns:a16="http://schemas.microsoft.com/office/drawing/2014/main" id="{BA996C68-AF59-441C-B729-53A3D02629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2" r="2496" b="5671"/>
            <a:stretch/>
          </p:blipFill>
          <p:spPr bwMode="auto">
            <a:xfrm>
              <a:off x="4046361" y="3481662"/>
              <a:ext cx="4105347" cy="3151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ABEEBDA0-97DE-43FF-9995-DCF2EACEA1BC}"/>
                </a:ext>
              </a:extLst>
            </p:cNvPr>
            <p:cNvSpPr txBox="1">
              <a:spLocks/>
            </p:cNvSpPr>
            <p:nvPr/>
          </p:nvSpPr>
          <p:spPr>
            <a:xfrm>
              <a:off x="4721054" y="3787159"/>
              <a:ext cx="2992060" cy="849214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400" b="1" dirty="0">
                  <a:solidFill>
                    <a:srgbClr val="FF0000"/>
                  </a:solidFill>
                </a:rPr>
                <a:t>200 events of TTbar+200PU</a:t>
              </a:r>
            </a:p>
            <a:p>
              <a:pPr marL="0" indent="0" algn="ctr">
                <a:buNone/>
              </a:pPr>
              <a:r>
                <a:rPr lang="en-GB" sz="1400" b="1" dirty="0">
                  <a:solidFill>
                    <a:srgbClr val="0070C0"/>
                  </a:solidFill>
                </a:rPr>
                <a:t>OPEN BLUE: floating-point CMSSW</a:t>
              </a:r>
            </a:p>
            <a:p>
              <a:pPr marL="0" indent="0" algn="ctr">
                <a:buNone/>
              </a:pPr>
              <a:r>
                <a:rPr lang="en-GB" sz="1400" b="1" dirty="0"/>
                <a:t>CLOSED BLACK: Hardware capture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6E12212-01F6-487D-91C0-5A2C5B1C4369}"/>
                </a:ext>
              </a:extLst>
            </p:cNvPr>
            <p:cNvSpPr/>
            <p:nvPr/>
          </p:nvSpPr>
          <p:spPr>
            <a:xfrm>
              <a:off x="1162050" y="4019550"/>
              <a:ext cx="1028700" cy="6168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9EFBACA-4706-462B-8D69-8BB415C021C7}"/>
                </a:ext>
              </a:extLst>
            </p:cNvPr>
            <p:cNvSpPr/>
            <p:nvPr/>
          </p:nvSpPr>
          <p:spPr>
            <a:xfrm>
              <a:off x="9492969" y="4171950"/>
              <a:ext cx="1028700" cy="6168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362566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77041"/>
            <a:ext cx="4576011" cy="1148583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GB" dirty="0"/>
              <a:t>UK Common hardware: Serenity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C979-CCDE-43D4-BDE9-62FABBD0B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42191"/>
            <a:ext cx="4576011" cy="2830005"/>
          </a:xfrm>
        </p:spPr>
        <p:txBody>
          <a:bodyPr/>
          <a:lstStyle/>
          <a:p>
            <a:r>
              <a:rPr lang="en-GB" dirty="0"/>
              <a:t>ATCA Development Platform</a:t>
            </a:r>
          </a:p>
          <a:p>
            <a:r>
              <a:rPr lang="en-GB" dirty="0"/>
              <a:t>Next-generation generic optical-stream processor</a:t>
            </a:r>
          </a:p>
          <a:p>
            <a:r>
              <a:rPr lang="en-GB" dirty="0"/>
              <a:t>Carrier Card provides the board services</a:t>
            </a:r>
          </a:p>
          <a:p>
            <a:r>
              <a:rPr lang="en-GB" dirty="0"/>
              <a:t>Daughter Cards host data-processing FPGAs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A03B864-AFFE-4FDB-9B11-5285F58592AA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5710989" y="4188"/>
            <a:ext cx="6481011" cy="685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656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5029380" cy="1148583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r>
              <a:rPr lang="en-GB" dirty="0"/>
              <a:t>UK Common hardware: Serenity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C979-CCDE-43D4-BDE9-62FABBD0B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2191"/>
            <a:ext cx="5029380" cy="4102149"/>
          </a:xfrm>
        </p:spPr>
        <p:txBody>
          <a:bodyPr/>
          <a:lstStyle/>
          <a:p>
            <a:r>
              <a:rPr lang="en-GB" dirty="0"/>
              <a:t>Standard configuration. Provision for:</a:t>
            </a:r>
          </a:p>
          <a:p>
            <a:pPr lvl="1"/>
            <a:r>
              <a:rPr lang="en-GB" dirty="0"/>
              <a:t>2 × 72+72 links @ 25Gbps optical link</a:t>
            </a:r>
          </a:p>
          <a:p>
            <a:pPr lvl="2"/>
            <a:r>
              <a:rPr lang="en-GB" dirty="0"/>
              <a:t>3.6 + 3.6 </a:t>
            </a:r>
            <a:r>
              <a:rPr lang="en-GB" dirty="0" err="1"/>
              <a:t>Tbps</a:t>
            </a:r>
            <a:endParaRPr lang="en-GB" dirty="0"/>
          </a:p>
          <a:p>
            <a:pPr lvl="1"/>
            <a:r>
              <a:rPr lang="en-GB" dirty="0"/>
              <a:t>64 links @ 25Gbps between DCs</a:t>
            </a:r>
          </a:p>
          <a:p>
            <a:pPr lvl="2"/>
            <a:r>
              <a:rPr lang="en-GB" dirty="0"/>
              <a:t>1.6 </a:t>
            </a:r>
            <a:r>
              <a:rPr lang="en-GB" dirty="0" err="1"/>
              <a:t>Tbps</a:t>
            </a:r>
            <a:endParaRPr lang="en-GB" dirty="0"/>
          </a:p>
          <a:p>
            <a:r>
              <a:rPr lang="en-GB" dirty="0"/>
              <a:t>Optional optical expansion:</a:t>
            </a:r>
          </a:p>
          <a:p>
            <a:pPr lvl="1"/>
            <a:r>
              <a:rPr lang="en-GB" dirty="0"/>
              <a:t>2 × 96+96 links @ 25Gbps optical link</a:t>
            </a:r>
          </a:p>
          <a:p>
            <a:pPr lvl="2"/>
            <a:r>
              <a:rPr lang="en-GB" dirty="0"/>
              <a:t>4.8 + 4.8 </a:t>
            </a:r>
            <a:r>
              <a:rPr lang="en-GB" dirty="0" err="1"/>
              <a:t>Tbps</a:t>
            </a:r>
            <a:endParaRPr lang="en-GB" dirty="0"/>
          </a:p>
          <a:p>
            <a:pPr lvl="1"/>
            <a:r>
              <a:rPr lang="en-GB" dirty="0"/>
              <a:t>16 links @ 25Gbps between DCs</a:t>
            </a:r>
          </a:p>
          <a:p>
            <a:pPr lvl="2"/>
            <a:r>
              <a:rPr lang="en-GB" dirty="0"/>
              <a:t>0.4 </a:t>
            </a:r>
            <a:r>
              <a:rPr lang="en-GB" dirty="0" err="1"/>
              <a:t>Tbps</a:t>
            </a:r>
            <a:endParaRPr lang="en-GB" dirty="0"/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81C6C39F-CD4C-432C-B6F1-BE26DCBE0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23692" y="6355844"/>
            <a:ext cx="1294999" cy="365125"/>
          </a:xfrm>
        </p:spPr>
        <p:txBody>
          <a:bodyPr/>
          <a:lstStyle/>
          <a:p>
            <a:r>
              <a:rPr lang="en-US"/>
              <a:t>19/09/2018</a:t>
            </a:r>
            <a:endParaRPr lang="en-US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D96D413-DC5E-4B6C-A705-334CA71CF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730" y="1588"/>
            <a:ext cx="5959475" cy="68580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DBC700-A687-419F-B286-02D98D899B37}"/>
              </a:ext>
            </a:extLst>
          </p:cNvPr>
          <p:cNvSpPr/>
          <p:nvPr/>
        </p:nvSpPr>
        <p:spPr>
          <a:xfrm>
            <a:off x="7582622" y="1717184"/>
            <a:ext cx="1055746" cy="410344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36780A-1640-4932-A6C5-DB87ADCE67FA}"/>
              </a:ext>
            </a:extLst>
          </p:cNvPr>
          <p:cNvSpPr/>
          <p:nvPr/>
        </p:nvSpPr>
        <p:spPr>
          <a:xfrm>
            <a:off x="7635293" y="4768592"/>
            <a:ext cx="950404" cy="410344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26FF5-787D-44AE-B1C3-507BD485EFE8}"/>
              </a:ext>
            </a:extLst>
          </p:cNvPr>
          <p:cNvSpPr/>
          <p:nvPr/>
        </p:nvSpPr>
        <p:spPr>
          <a:xfrm rot="16200000">
            <a:off x="6511741" y="1501527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E021C3-4028-4D91-9394-AF544997C759}"/>
              </a:ext>
            </a:extLst>
          </p:cNvPr>
          <p:cNvSpPr/>
          <p:nvPr/>
        </p:nvSpPr>
        <p:spPr>
          <a:xfrm>
            <a:off x="7305394" y="2828835"/>
            <a:ext cx="1631758" cy="1200329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64 pairs, direction unspecified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86B6F2-DA26-4A70-A902-815496542F84}"/>
              </a:ext>
            </a:extLst>
          </p:cNvPr>
          <p:cNvSpPr/>
          <p:nvPr/>
        </p:nvSpPr>
        <p:spPr>
          <a:xfrm rot="5400000">
            <a:off x="8652551" y="1501527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6F368-56B5-4E24-80C7-7DCA0708B143}"/>
              </a:ext>
            </a:extLst>
          </p:cNvPr>
          <p:cNvSpPr/>
          <p:nvPr/>
        </p:nvSpPr>
        <p:spPr>
          <a:xfrm rot="16200000">
            <a:off x="6511897" y="4515579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B50197-3CFD-4F2B-8328-C123EA63EAA1}"/>
              </a:ext>
            </a:extLst>
          </p:cNvPr>
          <p:cNvSpPr/>
          <p:nvPr/>
        </p:nvSpPr>
        <p:spPr>
          <a:xfrm rot="5400000">
            <a:off x="8652707" y="4515579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EDF6AA-3BDB-4A0C-B061-A199BD658817}"/>
              </a:ext>
            </a:extLst>
          </p:cNvPr>
          <p:cNvSpPr/>
          <p:nvPr/>
        </p:nvSpPr>
        <p:spPr>
          <a:xfrm rot="5400000">
            <a:off x="8812636" y="3013503"/>
            <a:ext cx="1200330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24+24 “spare”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0DBD82-BB11-4BF9-A5DF-E064E276FE14}"/>
              </a:ext>
            </a:extLst>
          </p:cNvPr>
          <p:cNvSpPr/>
          <p:nvPr/>
        </p:nvSpPr>
        <p:spPr>
          <a:xfrm rot="16200000">
            <a:off x="6245872" y="3013501"/>
            <a:ext cx="1200330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24+24 “spare”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67BB6D-3951-4ECA-8252-6E029D4FC1C0}"/>
              </a:ext>
            </a:extLst>
          </p:cNvPr>
          <p:cNvSpPr/>
          <p:nvPr/>
        </p:nvSpPr>
        <p:spPr>
          <a:xfrm>
            <a:off x="10803200" y="2185305"/>
            <a:ext cx="1081906" cy="46166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QSFP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489B51-B92A-479E-A8D0-2E8DDD042679}"/>
              </a:ext>
            </a:extLst>
          </p:cNvPr>
          <p:cNvSpPr/>
          <p:nvPr/>
        </p:nvSpPr>
        <p:spPr>
          <a:xfrm>
            <a:off x="10364782" y="980821"/>
            <a:ext cx="1081906" cy="46166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6189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5029380" cy="1148583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r>
              <a:rPr lang="en-GB" dirty="0"/>
              <a:t>UK Common hardware: Serenity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C979-CCDE-43D4-BDE9-62FABBD0B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2191"/>
            <a:ext cx="5029380" cy="2701765"/>
          </a:xfrm>
        </p:spPr>
        <p:txBody>
          <a:bodyPr/>
          <a:lstStyle/>
          <a:p>
            <a:r>
              <a:rPr lang="en-GB" dirty="0"/>
              <a:t>Freedom to choose your preferred family, package, generation, (vendor?)</a:t>
            </a:r>
          </a:p>
          <a:p>
            <a:r>
              <a:rPr lang="en-GB" dirty="0"/>
              <a:t>Freedom to choose your balance of optical and </a:t>
            </a:r>
            <a:r>
              <a:rPr lang="en-GB"/>
              <a:t>electrical connectivity</a:t>
            </a:r>
            <a:endParaRPr lang="en-GB" dirty="0"/>
          </a:p>
          <a:p>
            <a:r>
              <a:rPr lang="en-GB" dirty="0"/>
              <a:t>Reduces financial risk since carrier (bulk of potential failure-modes) qualified before FPGAs (bulk of the cost) are fitted! 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81C6C39F-CD4C-432C-B6F1-BE26DCBE0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23692" y="6355844"/>
            <a:ext cx="1294999" cy="365125"/>
          </a:xfrm>
        </p:spPr>
        <p:txBody>
          <a:bodyPr/>
          <a:lstStyle/>
          <a:p>
            <a:r>
              <a:rPr lang="en-US"/>
              <a:t>19/09/2018</a:t>
            </a:r>
            <a:endParaRPr lang="en-US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D96D413-DC5E-4B6C-A705-334CA71CF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730" y="1588"/>
            <a:ext cx="5959475" cy="68580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DBC700-A687-419F-B286-02D98D899B37}"/>
              </a:ext>
            </a:extLst>
          </p:cNvPr>
          <p:cNvSpPr/>
          <p:nvPr/>
        </p:nvSpPr>
        <p:spPr>
          <a:xfrm>
            <a:off x="7582622" y="1717184"/>
            <a:ext cx="1055746" cy="410344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36780A-1640-4932-A6C5-DB87ADCE67FA}"/>
              </a:ext>
            </a:extLst>
          </p:cNvPr>
          <p:cNvSpPr/>
          <p:nvPr/>
        </p:nvSpPr>
        <p:spPr>
          <a:xfrm>
            <a:off x="7635293" y="4768592"/>
            <a:ext cx="950404" cy="410344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26FF5-787D-44AE-B1C3-507BD485EFE8}"/>
              </a:ext>
            </a:extLst>
          </p:cNvPr>
          <p:cNvSpPr/>
          <p:nvPr/>
        </p:nvSpPr>
        <p:spPr>
          <a:xfrm rot="16200000">
            <a:off x="6511741" y="1501527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E021C3-4028-4D91-9394-AF544997C759}"/>
              </a:ext>
            </a:extLst>
          </p:cNvPr>
          <p:cNvSpPr/>
          <p:nvPr/>
        </p:nvSpPr>
        <p:spPr>
          <a:xfrm>
            <a:off x="7305394" y="2828835"/>
            <a:ext cx="1631758" cy="1200329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64 pairs, direction unspecified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86B6F2-DA26-4A70-A902-815496542F84}"/>
              </a:ext>
            </a:extLst>
          </p:cNvPr>
          <p:cNvSpPr/>
          <p:nvPr/>
        </p:nvSpPr>
        <p:spPr>
          <a:xfrm rot="5400000">
            <a:off x="8652551" y="1501527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6F368-56B5-4E24-80C7-7DCA0708B143}"/>
              </a:ext>
            </a:extLst>
          </p:cNvPr>
          <p:cNvSpPr/>
          <p:nvPr/>
        </p:nvSpPr>
        <p:spPr>
          <a:xfrm rot="16200000">
            <a:off x="6511897" y="4515579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B50197-3CFD-4F2B-8328-C123EA63EAA1}"/>
              </a:ext>
            </a:extLst>
          </p:cNvPr>
          <p:cNvSpPr/>
          <p:nvPr/>
        </p:nvSpPr>
        <p:spPr>
          <a:xfrm rot="5400000">
            <a:off x="8652707" y="4515579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EDF6AA-3BDB-4A0C-B061-A199BD658817}"/>
              </a:ext>
            </a:extLst>
          </p:cNvPr>
          <p:cNvSpPr/>
          <p:nvPr/>
        </p:nvSpPr>
        <p:spPr>
          <a:xfrm rot="5400000">
            <a:off x="8812636" y="3013503"/>
            <a:ext cx="1200330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24+24 “spare”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0DBD82-BB11-4BF9-A5DF-E064E276FE14}"/>
              </a:ext>
            </a:extLst>
          </p:cNvPr>
          <p:cNvSpPr/>
          <p:nvPr/>
        </p:nvSpPr>
        <p:spPr>
          <a:xfrm rot="16200000">
            <a:off x="6245872" y="3013501"/>
            <a:ext cx="1200330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24+24 “spare”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67BB6D-3951-4ECA-8252-6E029D4FC1C0}"/>
              </a:ext>
            </a:extLst>
          </p:cNvPr>
          <p:cNvSpPr/>
          <p:nvPr/>
        </p:nvSpPr>
        <p:spPr>
          <a:xfrm>
            <a:off x="10803200" y="2185305"/>
            <a:ext cx="1081906" cy="46166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QSFP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489B51-B92A-479E-A8D0-2E8DDD042679}"/>
              </a:ext>
            </a:extLst>
          </p:cNvPr>
          <p:cNvSpPr/>
          <p:nvPr/>
        </p:nvSpPr>
        <p:spPr>
          <a:xfrm>
            <a:off x="10364782" y="980821"/>
            <a:ext cx="1081906" cy="46166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7770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7F01-2588-4B88-A599-F44B1802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92311-53CF-4550-97FF-95A268B1F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86103"/>
          </a:xfrm>
        </p:spPr>
        <p:txBody>
          <a:bodyPr/>
          <a:lstStyle/>
          <a:p>
            <a:r>
              <a:rPr lang="en-GB" dirty="0"/>
              <a:t>Time-multiplexing reduces or eliminates the boundary-handling problems which plague conventional trigger architectures</a:t>
            </a:r>
          </a:p>
          <a:p>
            <a:r>
              <a:rPr lang="en-GB" dirty="0"/>
              <a:t>CMS has successfully used time-multiplexing in the phase-1 upgrade of the calorimeter trigger</a:t>
            </a:r>
          </a:p>
          <a:p>
            <a:r>
              <a:rPr lang="en-GB" dirty="0"/>
              <a:t>Time-multiplexing allows (or even encourages) the use of generic optical-stream processors</a:t>
            </a:r>
          </a:p>
        </p:txBody>
      </p:sp>
    </p:spTree>
    <p:extLst>
      <p:ext uri="{BB962C8B-B14F-4D97-AF65-F5344CB8AC3E}">
        <p14:creationId xmlns:p14="http://schemas.microsoft.com/office/powerpoint/2010/main" val="32550182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7F01-2588-4B88-A599-F44B1802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92311-53CF-4550-97FF-95A268B1F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50223"/>
          </a:xfrm>
        </p:spPr>
        <p:txBody>
          <a:bodyPr/>
          <a:lstStyle/>
          <a:p>
            <a:r>
              <a:rPr lang="en-GB" dirty="0"/>
              <a:t>The phase-2 upgrades and environment pose significant challenges to the hardware trigger</a:t>
            </a:r>
          </a:p>
          <a:p>
            <a:pPr lvl="1"/>
            <a:r>
              <a:rPr lang="en-GB" dirty="0"/>
              <a:t>Both intrinsic and  expectational</a:t>
            </a:r>
          </a:p>
          <a:p>
            <a:r>
              <a:rPr lang="en-GB" dirty="0"/>
              <a:t>UK stepping up to face the challenges!</a:t>
            </a:r>
          </a:p>
          <a:p>
            <a:r>
              <a:rPr lang="en-GB" dirty="0"/>
              <a:t>Time-multiplexing and generic hardware playing a prominent role  in phase-2 upgrades</a:t>
            </a:r>
          </a:p>
        </p:txBody>
      </p:sp>
    </p:spTree>
    <p:extLst>
      <p:ext uri="{BB962C8B-B14F-4D97-AF65-F5344CB8AC3E}">
        <p14:creationId xmlns:p14="http://schemas.microsoft.com/office/powerpoint/2010/main" val="1342630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5BB44E-9229-45F4-99AA-D73F59CAF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43269"/>
            <a:ext cx="10515600" cy="2719206"/>
          </a:xfrm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GB" dirty="0"/>
              <a:t>Bring on the future!</a:t>
            </a:r>
            <a:br>
              <a:rPr lang="en-GB" dirty="0"/>
            </a:br>
            <a:r>
              <a:rPr lang="en-GB" dirty="0"/>
              <a:t>Thanks for listening!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4ED50-8961-4EFE-96A6-3DB13F192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478272"/>
          </a:xfrm>
        </p:spPr>
        <p:txBody>
          <a:bodyPr/>
          <a:lstStyle/>
          <a:p>
            <a:pPr algn="ctr"/>
            <a:r>
              <a:rPr lang="en-GB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2020628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cdsweb.cern.ch/record/1474902/files/CMSrealSize5000_final_dark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"/>
            <a:ext cx="6858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detector</a:t>
            </a:r>
          </a:p>
        </p:txBody>
      </p:sp>
    </p:spTree>
    <p:extLst>
      <p:ext uri="{BB962C8B-B14F-4D97-AF65-F5344CB8AC3E}">
        <p14:creationId xmlns:p14="http://schemas.microsoft.com/office/powerpoint/2010/main" val="4226460174"/>
      </p:ext>
    </p:extLst>
  </p:cSld>
  <p:clrMapOvr>
    <a:masterClrMapping/>
  </p:clrMapOvr>
</p:sld>
</file>

<file path=ppt/theme/theme1.xml><?xml version="1.0" encoding="utf-8"?>
<a:theme xmlns:a="http://schemas.openxmlformats.org/drawingml/2006/main" name="HG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GC" id="{7B979A0A-83EA-4949-AEC8-FAEF73E96643}" vid="{92B9CDBB-2FA0-487A-A4F9-C3B94EEB0D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4806</TotalTime>
  <Words>3141</Words>
  <Application>Microsoft Office PowerPoint</Application>
  <PresentationFormat>Widescreen</PresentationFormat>
  <Paragraphs>690</Paragraphs>
  <Slides>77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6" baseType="lpstr">
      <vt:lpstr>ＭＳ Ｐゴシック</vt:lpstr>
      <vt:lpstr>Arial</vt:lpstr>
      <vt:lpstr>Calibri</vt:lpstr>
      <vt:lpstr>Calibri Light</vt:lpstr>
      <vt:lpstr>Cambria Math</vt:lpstr>
      <vt:lpstr>Century Gothic</vt:lpstr>
      <vt:lpstr>Men In Black Credits</vt:lpstr>
      <vt:lpstr>Times New Roman</vt:lpstr>
      <vt:lpstr>HGC</vt:lpstr>
      <vt:lpstr>Trigger Happy</vt:lpstr>
      <vt:lpstr>Overview</vt:lpstr>
      <vt:lpstr>The LHC: Large Hadron Collider</vt:lpstr>
      <vt:lpstr>CMS vs. Atlas vs. Pevensey II</vt:lpstr>
      <vt:lpstr>The CMS detector</vt:lpstr>
      <vt:lpstr>The CMS detector</vt:lpstr>
      <vt:lpstr>The CMS detector</vt:lpstr>
      <vt:lpstr>The CMS detector</vt:lpstr>
      <vt:lpstr>The CMS detector</vt:lpstr>
      <vt:lpstr>The CMS detector</vt:lpstr>
      <vt:lpstr>CMS: Visualizing the big numbers</vt:lpstr>
      <vt:lpstr>How do you store O(Pb/s) data?</vt:lpstr>
      <vt:lpstr>How do you store O(Pb/s) data?</vt:lpstr>
      <vt:lpstr>Muon Candidates: Join the dots</vt:lpstr>
      <vt:lpstr>Electron/Photon Candidates: Spikes</vt:lpstr>
      <vt:lpstr>Jet Candidates: A mess</vt:lpstr>
      <vt:lpstr>How do you store O(Pb/s) data?</vt:lpstr>
      <vt:lpstr>First observation of a 125GeV particle decaying to two photons</vt:lpstr>
      <vt:lpstr>First observation of a 125GeV particle decaying to two Z-bosons</vt:lpstr>
      <vt:lpstr>Congratulations – it’s a boson</vt:lpstr>
      <vt:lpstr>The CMS Level-1 trigger</vt:lpstr>
      <vt:lpstr>A divergence of the CMS and Atlas triggers?</vt:lpstr>
      <vt:lpstr>The tyranny of the links</vt:lpstr>
      <vt:lpstr>The job of the trigger</vt:lpstr>
      <vt:lpstr>How much data can a board receive?</vt:lpstr>
      <vt:lpstr>The tyranny of the links</vt:lpstr>
      <vt:lpstr>The tyranny of the links</vt:lpstr>
      <vt:lpstr>The tyranny of the links</vt:lpstr>
      <vt:lpstr>The conventional architecture</vt:lpstr>
      <vt:lpstr>Can the tyranny be broken?</vt:lpstr>
      <vt:lpstr>The time-multiplexed architecture</vt:lpstr>
      <vt:lpstr>The time-multiplexed architecture</vt:lpstr>
      <vt:lpstr>Can the tyranny be broken?</vt:lpstr>
      <vt:lpstr>What about that horrible patch panel?</vt:lpstr>
      <vt:lpstr>The advantages of time-multiplexing</vt:lpstr>
      <vt:lpstr>The advantages of time-multiplexing</vt:lpstr>
      <vt:lpstr>Is this really the case?</vt:lpstr>
      <vt:lpstr>Is this really the case?</vt:lpstr>
      <vt:lpstr>Is this really the case?</vt:lpstr>
      <vt:lpstr>Is this really the case?</vt:lpstr>
      <vt:lpstr>                        : A generic optical stream processor</vt:lpstr>
      <vt:lpstr>A divergence of the CMS and Atlas triggers?</vt:lpstr>
      <vt:lpstr>Three neat time-multiplexing tricks</vt:lpstr>
      <vt:lpstr>Three neat time-multiplexing tricks</vt:lpstr>
      <vt:lpstr>Three neat time-multiplexing tricks</vt:lpstr>
      <vt:lpstr>Three neat time-multiplexing tricks</vt:lpstr>
      <vt:lpstr>Phase-II</vt:lpstr>
      <vt:lpstr>Phase-II</vt:lpstr>
      <vt:lpstr>The CMS Detector after Phase-II</vt:lpstr>
      <vt:lpstr>The CMS Detector after Phase-II</vt:lpstr>
      <vt:lpstr>Tracker</vt:lpstr>
      <vt:lpstr>Tracker</vt:lpstr>
      <vt:lpstr>Tracker</vt:lpstr>
      <vt:lpstr>Outer tracker 2S modules</vt:lpstr>
      <vt:lpstr>Tracking Trigger</vt:lpstr>
      <vt:lpstr>Outer tracker 2S modules: Do they work?</vt:lpstr>
      <vt:lpstr>Calorimeter Endcap design </vt:lpstr>
      <vt:lpstr>Calorimeter Endcap modules</vt:lpstr>
      <vt:lpstr>High-Granularity Endcap Calorimeters</vt:lpstr>
      <vt:lpstr>Calorimeter Endcap modules: Do they work?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And we have stepped up to the plate!</vt:lpstr>
      <vt:lpstr>And we have stepped up to the plate!</vt:lpstr>
      <vt:lpstr>And we have stepped up to the plate!</vt:lpstr>
      <vt:lpstr>UK Common hardware: Serenity</vt:lpstr>
      <vt:lpstr>UK Common hardware: Serenity</vt:lpstr>
      <vt:lpstr>UK Common hardware: Serenity</vt:lpstr>
      <vt:lpstr>Conclusion</vt:lpstr>
      <vt:lpstr>Conclusion</vt:lpstr>
      <vt:lpstr>Bring on the future! Thanks for listening!</vt:lpstr>
      <vt:lpstr>The CMS detector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Trigger Happy 2: Brave New World</dc:title>
  <dc:creator>bekka</dc:creator>
  <cp:lastModifiedBy>bekka</cp:lastModifiedBy>
  <cp:revision>356</cp:revision>
  <dcterms:created xsi:type="dcterms:W3CDTF">2018-09-26T15:58:11Z</dcterms:created>
  <dcterms:modified xsi:type="dcterms:W3CDTF">2018-11-29T11:53:07Z</dcterms:modified>
</cp:coreProperties>
</file>